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0" r:id="rId4"/>
    <p:sldId id="282" r:id="rId5"/>
    <p:sldId id="281" r:id="rId6"/>
    <p:sldId id="283" r:id="rId7"/>
    <p:sldId id="289" r:id="rId8"/>
    <p:sldId id="294" r:id="rId9"/>
    <p:sldId id="295" r:id="rId10"/>
    <p:sldId id="296" r:id="rId11"/>
    <p:sldId id="284" r:id="rId12"/>
    <p:sldId id="290" r:id="rId13"/>
    <p:sldId id="297" r:id="rId14"/>
    <p:sldId id="298" r:id="rId15"/>
    <p:sldId id="301" r:id="rId16"/>
    <p:sldId id="302" r:id="rId17"/>
    <p:sldId id="288" r:id="rId18"/>
    <p:sldId id="291" r:id="rId19"/>
    <p:sldId id="285" r:id="rId20"/>
    <p:sldId id="292" r:id="rId21"/>
    <p:sldId id="287" r:id="rId22"/>
    <p:sldId id="293" r:id="rId23"/>
    <p:sldId id="303" r:id="rId24"/>
    <p:sldId id="306" r:id="rId25"/>
    <p:sldId id="307" r:id="rId26"/>
    <p:sldId id="310" r:id="rId27"/>
    <p:sldId id="308" r:id="rId28"/>
    <p:sldId id="309" r:id="rId2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ABA4C4"/>
    <a:srgbClr val="929AD6"/>
    <a:srgbClr val="9AA2DA"/>
    <a:srgbClr val="C8CCEA"/>
    <a:srgbClr val="FAE6A4"/>
    <a:srgbClr val="BBD9E3"/>
    <a:srgbClr val="77777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0" autoAdjust="0"/>
    <p:restoredTop sz="95596" autoAdjust="0"/>
  </p:normalViewPr>
  <p:slideViewPr>
    <p:cSldViewPr>
      <p:cViewPr varScale="1">
        <p:scale>
          <a:sx n="108" d="100"/>
          <a:sy n="108" d="100"/>
        </p:scale>
        <p:origin x="180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B2EC9B4-6401-4555-82D5-EF2FFAA86FFC}" type="slidenum">
              <a:rPr lang="en-US" altLang="en-US"/>
              <a:pPr/>
              <a:t>‹#›</a:t>
            </a:fld>
            <a:endParaRPr lang="en-US" altLang="en-US"/>
          </a:p>
        </p:txBody>
      </p:sp>
    </p:spTree>
    <p:extLst>
      <p:ext uri="{BB962C8B-B14F-4D97-AF65-F5344CB8AC3E}">
        <p14:creationId xmlns:p14="http://schemas.microsoft.com/office/powerpoint/2010/main" val="14890897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02E5B-2DED-4383-9209-499814928AC9}"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637773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1EFF5-F117-45D5-AB1F-64D3184ED62C}" type="slidenum">
              <a:rPr lang="en-US" altLang="en-US"/>
              <a:pPr/>
              <a:t>21</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56152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FD15F-8D88-4EFB-9D7A-9DA59B49DD19}" type="slidenum">
              <a:rPr lang="en-US" altLang="en-US"/>
              <a:pPr/>
              <a:t>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64832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FD15F-8D88-4EFB-9D7A-9DA59B49DD19}" type="slidenum">
              <a:rPr lang="en-US" altLang="en-US"/>
              <a:pPr/>
              <a:t>3</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12869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FD15F-8D88-4EFB-9D7A-9DA59B49DD19}" type="slidenum">
              <a:rPr lang="en-US" altLang="en-US"/>
              <a:pPr/>
              <a:t>4</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37621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FD15F-8D88-4EFB-9D7A-9DA59B49DD19}" type="slidenum">
              <a:rPr lang="en-US" altLang="en-US"/>
              <a:pPr/>
              <a:t>5</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02721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1EFF5-F117-45D5-AB1F-64D3184ED62C}" type="slidenum">
              <a:rPr lang="en-US" altLang="en-US"/>
              <a:pPr/>
              <a:t>6</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12697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1EFF5-F117-45D5-AB1F-64D3184ED62C}" type="slidenum">
              <a:rPr lang="en-US" altLang="en-US"/>
              <a:pPr/>
              <a:t>11</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29469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1EFF5-F117-45D5-AB1F-64D3184ED62C}" type="slidenum">
              <a:rPr lang="en-US" altLang="en-US"/>
              <a:pPr/>
              <a:t>17</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550679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1EFF5-F117-45D5-AB1F-64D3184ED62C}" type="slidenum">
              <a:rPr lang="en-US" altLang="en-US"/>
              <a:pPr/>
              <a:t>19</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68677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14925" y="2800350"/>
            <a:ext cx="3495675"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5114925" y="3752850"/>
            <a:ext cx="3495675"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871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438150"/>
            <a:ext cx="1887537" cy="5810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3475" y="438150"/>
            <a:ext cx="5513388"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504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31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94429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3475" y="1905000"/>
            <a:ext cx="3581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7275" y="1905000"/>
            <a:ext cx="3581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445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607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641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89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1608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9411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38275" y="438150"/>
            <a:ext cx="724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133475" y="1905000"/>
            <a:ext cx="7315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hyperlink" Target="https://ohiodnr.gov/static/documents/wildlife/backyard-wildlife/Mammals%20of%20Ohio%20Field%20Guide%20pub344.pdf" TargetMode="External"/><Relationship Id="rId2" Type="http://schemas.openxmlformats.org/officeDocument/2006/relationships/hyperlink" Target="https://ohiodnr.gov/wps/portal/gov/odnr/discover-and-learn/safety-conservation/about-ODNR/wildlife/species-guide"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hiodnr.gov/wps/portal/gov/odnr/discover-and-learn/safety-conservation/about-ODNR/wildlife/species-guide" TargetMode="External"/><Relationship Id="rId2" Type="http://schemas.openxmlformats.org/officeDocument/2006/relationships/hyperlink" Target="https://www.google.com/url?sa=t&amp;rct=j&amp;q=&amp;esrc=s&amp;source=web&amp;cd=&amp;ved=2ahUKEwjR583mpZbzAhUGbc0KHVd1ABIQFnoECAsQAQ&amp;url=https%3A%2F%2Fohiodnr.gov%2Fstatic%2Fdocuments%2Fwildlife%2Flaws-regs-licenses%2FOhio%2520Hunting%2520and%2520Trapping%2520Regulations%2520ENGLISH.pdf&amp;usg=AOvVaw1qe7Khb3Moxi3MiitYnUhM"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google.com/url?sa=t&amp;rct=j&amp;q=&amp;esrc=s&amp;source=web&amp;cd=&amp;ved=2ahUKEwjV9I6DrZbzAhUGnOAKHbjQAuoQFnoECAQQAQ&amp;url=https%3A%2F%2Fwww.hobbitstee.com%2Fsquirrel_boxes.pdf&amp;usg=AOvVaw1RZ3EGEdDKweIQKStUde_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google.com/url?sa=t&amp;rct=j&amp;q=&amp;esrc=s&amp;source=web&amp;cd=&amp;ved=2ahUKEwj8wv7NrpbzAhWsTd8KHXw2DagQFnoECAsQAQ&amp;url=http%3A%2F%2Fwww.helpingwildlife.org%2Fimages%2Fraccoonnestbox.pdf&amp;usg=AOvVaw09cYsEOWr_lLKbHbgSBSO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xfrm>
            <a:off x="5410201" y="4191000"/>
            <a:ext cx="3276600" cy="685800"/>
          </a:xfrm>
        </p:spPr>
        <p:txBody>
          <a:bodyPr/>
          <a:lstStyle/>
          <a:p>
            <a:pPr>
              <a:lnSpc>
                <a:spcPct val="80000"/>
              </a:lnSpc>
            </a:pPr>
            <a:r>
              <a:rPr lang="en-US" altLang="en-US" sz="2600" dirty="0" smtClean="0"/>
              <a:t>Troop 344 and 9344</a:t>
            </a:r>
          </a:p>
          <a:p>
            <a:pPr>
              <a:lnSpc>
                <a:spcPct val="80000"/>
              </a:lnSpc>
            </a:pPr>
            <a:r>
              <a:rPr lang="en-US" altLang="en-US" sz="2600" dirty="0" smtClean="0"/>
              <a:t>Pemberville, OH</a:t>
            </a:r>
            <a:endParaRPr lang="en-US" altLang="en-US" sz="2600" dirty="0"/>
          </a:p>
          <a:p>
            <a:pPr>
              <a:lnSpc>
                <a:spcPct val="80000"/>
              </a:lnSpc>
            </a:pPr>
            <a:endParaRPr lang="ru-RU" altLang="en-US" sz="2600" dirty="0"/>
          </a:p>
        </p:txBody>
      </p:sp>
      <p:sp>
        <p:nvSpPr>
          <p:cNvPr id="2054" name="Rectangle 6"/>
          <p:cNvSpPr>
            <a:spLocks noGrp="1" noChangeArrowheads="1"/>
          </p:cNvSpPr>
          <p:nvPr>
            <p:ph type="ctrTitle"/>
          </p:nvPr>
        </p:nvSpPr>
        <p:spPr>
          <a:xfrm>
            <a:off x="4876801" y="2724150"/>
            <a:ext cx="4114800" cy="1314450"/>
          </a:xfrm>
        </p:spPr>
        <p:txBody>
          <a:bodyPr/>
          <a:lstStyle/>
          <a:p>
            <a:r>
              <a:rPr lang="en-US" altLang="en-US" sz="4600" dirty="0" smtClean="0"/>
              <a:t>Mammal Study Merit Badge</a:t>
            </a:r>
            <a:endParaRPr lang="ru-RU" altLang="en-US" sz="4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1" y="1790700"/>
            <a:ext cx="914400" cy="9334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What are Mammals?</a:t>
            </a:r>
            <a:endParaRPr lang="en-US" sz="3600" dirty="0">
              <a:solidFill>
                <a:srgbClr val="333333"/>
              </a:solidFill>
            </a:endParaRPr>
          </a:p>
        </p:txBody>
      </p:sp>
      <p:sp>
        <p:nvSpPr>
          <p:cNvPr id="3" name="Content Placeholder 2"/>
          <p:cNvSpPr>
            <a:spLocks noGrp="1"/>
          </p:cNvSpPr>
          <p:nvPr>
            <p:ph idx="1"/>
          </p:nvPr>
        </p:nvSpPr>
        <p:spPr>
          <a:xfrm>
            <a:off x="5062537" y="1066800"/>
            <a:ext cx="3852862" cy="5181600"/>
          </a:xfrm>
        </p:spPr>
        <p:txBody>
          <a:bodyPr/>
          <a:lstStyle/>
          <a:p>
            <a:r>
              <a:rPr lang="en-US" sz="2000" dirty="0" smtClean="0"/>
              <a:t>A mammal is a </a:t>
            </a:r>
            <a:r>
              <a:rPr lang="en-US" sz="2000" dirty="0"/>
              <a:t>warm-blooded vertebrate animal of </a:t>
            </a:r>
            <a:r>
              <a:rPr lang="en-US" sz="2000" dirty="0" smtClean="0"/>
              <a:t>the class Mammalia </a:t>
            </a:r>
            <a:r>
              <a:rPr lang="en-US" sz="2000" dirty="0"/>
              <a:t>that is distinguished </a:t>
            </a:r>
            <a:r>
              <a:rPr lang="en-US" sz="2000" dirty="0" smtClean="0"/>
              <a:t>by:</a:t>
            </a:r>
          </a:p>
          <a:p>
            <a:pPr lvl="1"/>
            <a:r>
              <a:rPr lang="en-US" sz="1600" dirty="0" smtClean="0"/>
              <a:t>The </a:t>
            </a:r>
            <a:r>
              <a:rPr lang="en-US" sz="1600" dirty="0"/>
              <a:t>possession of hair or fur, </a:t>
            </a:r>
            <a:endParaRPr lang="en-US" sz="1600" dirty="0" smtClean="0"/>
          </a:p>
          <a:p>
            <a:pPr lvl="1"/>
            <a:r>
              <a:rPr lang="en-US" sz="1600" dirty="0" smtClean="0"/>
              <a:t>The </a:t>
            </a:r>
            <a:r>
              <a:rPr lang="en-US" sz="1600" dirty="0"/>
              <a:t>secretion of milk by females for the nourishment of the young, </a:t>
            </a:r>
            <a:r>
              <a:rPr lang="en-US" sz="1600" dirty="0" smtClean="0"/>
              <a:t>(</a:t>
            </a:r>
            <a:r>
              <a:rPr lang="en-US" sz="1600" dirty="0"/>
              <a:t>typically) the birth of live </a:t>
            </a:r>
            <a:r>
              <a:rPr lang="en-US" sz="1600" dirty="0" smtClean="0"/>
              <a:t>young, </a:t>
            </a:r>
            <a:endParaRPr lang="en-US" sz="1600" dirty="0" smtClean="0"/>
          </a:p>
          <a:p>
            <a:pPr lvl="1"/>
            <a:r>
              <a:rPr lang="en-US" sz="1600" dirty="0" smtClean="0"/>
              <a:t>A </a:t>
            </a:r>
            <a:r>
              <a:rPr lang="en-US" sz="1600" dirty="0"/>
              <a:t>neocortex (a region of the brain</a:t>
            </a:r>
            <a:r>
              <a:rPr lang="en-US" sz="1600" dirty="0" smtClean="0"/>
              <a:t>), </a:t>
            </a:r>
            <a:endParaRPr lang="en-US" sz="1600" dirty="0" smtClean="0"/>
          </a:p>
          <a:p>
            <a:pPr lvl="1"/>
            <a:r>
              <a:rPr lang="en-US" sz="1600" dirty="0" smtClean="0"/>
              <a:t>And </a:t>
            </a:r>
            <a:r>
              <a:rPr lang="en-US" sz="1600" dirty="0"/>
              <a:t>three middle ear bones.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24" y="1104900"/>
            <a:ext cx="4838138" cy="5105400"/>
          </a:xfrm>
          <a:prstGeom prst="rect">
            <a:avLst/>
          </a:prstGeom>
        </p:spPr>
      </p:pic>
    </p:spTree>
    <p:extLst>
      <p:ext uri="{BB962C8B-B14F-4D97-AF65-F5344CB8AC3E}">
        <p14:creationId xmlns:p14="http://schemas.microsoft.com/office/powerpoint/2010/main" val="392094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533400"/>
            <a:ext cx="6934200" cy="715963"/>
          </a:xfrm>
        </p:spPr>
        <p:txBody>
          <a:bodyPr/>
          <a:lstStyle/>
          <a:p>
            <a:r>
              <a:rPr lang="en-US" altLang="en-US" sz="4000" dirty="0" smtClean="0">
                <a:solidFill>
                  <a:srgbClr val="333333"/>
                </a:solidFill>
              </a:rPr>
              <a:t>Requirement 2</a:t>
            </a:r>
            <a:endParaRPr lang="en-US" altLang="en-US" sz="4000" dirty="0">
              <a:solidFill>
                <a:srgbClr val="333333"/>
              </a:solidFill>
            </a:endParaRPr>
          </a:p>
        </p:txBody>
      </p:sp>
      <p:sp>
        <p:nvSpPr>
          <p:cNvPr id="60419" name="Rectangle 3"/>
          <p:cNvSpPr>
            <a:spLocks noGrp="1" noChangeArrowheads="1"/>
          </p:cNvSpPr>
          <p:nvPr>
            <p:ph type="body" idx="1"/>
          </p:nvPr>
        </p:nvSpPr>
        <p:spPr>
          <a:xfrm>
            <a:off x="2038350" y="1524000"/>
            <a:ext cx="6572250" cy="4657725"/>
          </a:xfrm>
        </p:spPr>
        <p:txBody>
          <a:bodyPr/>
          <a:lstStyle/>
          <a:p>
            <a:pPr marL="0" lvl="0" indent="0" eaLnBrk="0" hangingPunct="0">
              <a:spcBef>
                <a:spcPct val="0"/>
              </a:spcBef>
              <a:buNone/>
            </a:pPr>
            <a:r>
              <a:rPr lang="en-US" altLang="en-US" sz="1600" dirty="0">
                <a:solidFill>
                  <a:srgbClr val="333333"/>
                </a:solidFill>
              </a:rPr>
              <a:t>Explain how the animal kingdom is classified. Explain where mammals fit in the classification of animals. Classify three mammals from phylum through species. </a:t>
            </a:r>
          </a:p>
          <a:p>
            <a:pPr marL="0" indent="0">
              <a:lnSpc>
                <a:spcPct val="80000"/>
              </a:lnSpc>
              <a:buNone/>
            </a:pPr>
            <a:endParaRPr lang="en-US" altLang="en-US" sz="1600" dirty="0">
              <a:solidFill>
                <a:srgbClr val="333333"/>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424656"/>
            <a:ext cx="914400" cy="93345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8725" y="2667000"/>
            <a:ext cx="5651500" cy="2997200"/>
          </a:xfrm>
          <a:prstGeom prst="rect">
            <a:avLst/>
          </a:prstGeom>
        </p:spPr>
      </p:pic>
    </p:spTree>
    <p:extLst>
      <p:ext uri="{BB962C8B-B14F-4D97-AF65-F5344CB8AC3E}">
        <p14:creationId xmlns:p14="http://schemas.microsoft.com/office/powerpoint/2010/main" val="220444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Classification of Organisms</a:t>
            </a:r>
            <a:endParaRPr lang="en-US" sz="3600" dirty="0">
              <a:solidFill>
                <a:srgbClr val="333333"/>
              </a:solidFill>
            </a:endParaRPr>
          </a:p>
        </p:txBody>
      </p:sp>
      <p:sp>
        <p:nvSpPr>
          <p:cNvPr id="3" name="Content Placeholder 2"/>
          <p:cNvSpPr>
            <a:spLocks noGrp="1"/>
          </p:cNvSpPr>
          <p:nvPr>
            <p:ph idx="1"/>
          </p:nvPr>
        </p:nvSpPr>
        <p:spPr>
          <a:xfrm>
            <a:off x="152401" y="1066800"/>
            <a:ext cx="4343399" cy="5638800"/>
          </a:xfrm>
        </p:spPr>
        <p:txBody>
          <a:bodyPr/>
          <a:lstStyle/>
          <a:p>
            <a:r>
              <a:rPr lang="en-US" sz="1800" dirty="0" smtClean="0"/>
              <a:t>In order to study living things better, scientists classify (arrange) them into a series of groups according to the features they share.</a:t>
            </a:r>
          </a:p>
          <a:p>
            <a:r>
              <a:rPr lang="en-US" sz="1800" dirty="0" smtClean="0"/>
              <a:t>At the top of the classification system is the Domain, the largest grouping.</a:t>
            </a:r>
          </a:p>
          <a:p>
            <a:r>
              <a:rPr lang="en-US" sz="1800" dirty="0" smtClean="0"/>
              <a:t>Next is the Kingdoms.</a:t>
            </a:r>
          </a:p>
          <a:p>
            <a:pPr lvl="1"/>
            <a:r>
              <a:rPr lang="en-US" sz="1800" dirty="0" smtClean="0"/>
              <a:t>There are 5 Kingdoms: Plants, Animals, Fungi, Bacteria, and Protists.</a:t>
            </a:r>
            <a:endParaRPr lang="en-US" sz="1800" dirty="0" smtClean="0"/>
          </a:p>
          <a:p>
            <a:r>
              <a:rPr lang="en-US" sz="1800" dirty="0" smtClean="0"/>
              <a:t>The kingdoms are divided into ever smaller categories.</a:t>
            </a:r>
          </a:p>
          <a:p>
            <a:r>
              <a:rPr lang="en-US" sz="1800" dirty="0" smtClean="0"/>
              <a:t>The smaller the category, the fewer the organisms there are in it and the more features they have in common.</a:t>
            </a:r>
          </a:p>
          <a:p>
            <a:r>
              <a:rPr lang="en-US" sz="1800" dirty="0" smtClean="0"/>
              <a:t>The species is the smallest grouping of all containing just one kind of organism.</a:t>
            </a:r>
            <a:endParaRPr lang="en-US" sz="1800" dirty="0"/>
          </a:p>
        </p:txBody>
      </p:sp>
      <p:pic>
        <p:nvPicPr>
          <p:cNvPr id="5" name="Picture 4"/>
          <p:cNvPicPr>
            <a:picLocks noChangeAspect="1"/>
          </p:cNvPicPr>
          <p:nvPr/>
        </p:nvPicPr>
        <p:blipFill rotWithShape="1">
          <a:blip r:embed="rId2"/>
          <a:srcRect r="3306"/>
          <a:stretch/>
        </p:blipFill>
        <p:spPr>
          <a:xfrm>
            <a:off x="4466460" y="1143000"/>
            <a:ext cx="4651647" cy="3071376"/>
          </a:xfrm>
          <a:prstGeom prst="rect">
            <a:avLst/>
          </a:prstGeom>
        </p:spPr>
      </p:pic>
    </p:spTree>
    <p:extLst>
      <p:ext uri="{BB962C8B-B14F-4D97-AF65-F5344CB8AC3E}">
        <p14:creationId xmlns:p14="http://schemas.microsoft.com/office/powerpoint/2010/main" val="55120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8077200" cy="590550"/>
          </a:xfrm>
        </p:spPr>
        <p:txBody>
          <a:bodyPr/>
          <a:lstStyle/>
          <a:p>
            <a:r>
              <a:rPr lang="en-US" sz="3600" dirty="0" smtClean="0">
                <a:solidFill>
                  <a:srgbClr val="333333"/>
                </a:solidFill>
              </a:rPr>
              <a:t>Classification of Mammals</a:t>
            </a:r>
            <a:endParaRPr lang="en-US" sz="3600" dirty="0">
              <a:solidFill>
                <a:srgbClr val="333333"/>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066800"/>
            <a:ext cx="8980713" cy="5657850"/>
          </a:xfrm>
          <a:prstGeom prst="rect">
            <a:avLst/>
          </a:prstGeom>
        </p:spPr>
      </p:pic>
      <p:sp>
        <p:nvSpPr>
          <p:cNvPr id="11" name="Oval 10"/>
          <p:cNvSpPr/>
          <p:nvPr/>
        </p:nvSpPr>
        <p:spPr bwMode="auto">
          <a:xfrm>
            <a:off x="76200" y="3505200"/>
            <a:ext cx="1676400" cy="914400"/>
          </a:xfrm>
          <a:prstGeom prst="ellipse">
            <a:avLst/>
          </a:prstGeom>
          <a:noFill/>
          <a:ln w="28575">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45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Classification of Dogs</a:t>
            </a:r>
            <a:endParaRPr lang="en-US" sz="3600" dirty="0">
              <a:solidFill>
                <a:srgbClr val="333333"/>
              </a:solidFill>
            </a:endParaRPr>
          </a:p>
        </p:txBody>
      </p:sp>
      <p:pic>
        <p:nvPicPr>
          <p:cNvPr id="5" name="Content Placeholder 4"/>
          <p:cNvPicPr>
            <a:picLocks noGrp="1" noChangeAspect="1"/>
          </p:cNvPicPr>
          <p:nvPr>
            <p:ph idx="1"/>
          </p:nvPr>
        </p:nvPicPr>
        <p:blipFill>
          <a:blip r:embed="rId2"/>
          <a:stretch>
            <a:fillRect/>
          </a:stretch>
        </p:blipFill>
        <p:spPr>
          <a:xfrm>
            <a:off x="1453811" y="1066800"/>
            <a:ext cx="6238276" cy="4343400"/>
          </a:xfrm>
          <a:prstGeom prst="rect">
            <a:avLst/>
          </a:prstGeom>
        </p:spPr>
      </p:pic>
    </p:spTree>
    <p:extLst>
      <p:ext uri="{BB962C8B-B14F-4D97-AF65-F5344CB8AC3E}">
        <p14:creationId xmlns:p14="http://schemas.microsoft.com/office/powerpoint/2010/main" val="411844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1" cy="590550"/>
          </a:xfrm>
        </p:spPr>
        <p:txBody>
          <a:bodyPr/>
          <a:lstStyle/>
          <a:p>
            <a:r>
              <a:rPr lang="en-US" sz="3600" dirty="0" smtClean="0">
                <a:solidFill>
                  <a:srgbClr val="333333"/>
                </a:solidFill>
              </a:rPr>
              <a:t>Classification of Polar Bears</a:t>
            </a:r>
            <a:endParaRPr lang="en-US" sz="3600" dirty="0">
              <a:solidFill>
                <a:srgbClr val="333333"/>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066800"/>
            <a:ext cx="5732373" cy="5562600"/>
          </a:xfrm>
        </p:spPr>
      </p:pic>
    </p:spTree>
    <p:extLst>
      <p:ext uri="{BB962C8B-B14F-4D97-AF65-F5344CB8AC3E}">
        <p14:creationId xmlns:p14="http://schemas.microsoft.com/office/powerpoint/2010/main" val="1298613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Classification of Humans</a:t>
            </a:r>
            <a:endParaRPr lang="en-US" sz="3600" dirty="0">
              <a:solidFill>
                <a:srgbClr val="333333"/>
              </a:solidFill>
            </a:endParaRPr>
          </a:p>
        </p:txBody>
      </p:sp>
      <p:pic>
        <p:nvPicPr>
          <p:cNvPr id="5" name="Content Placeholder 4"/>
          <p:cNvPicPr>
            <a:picLocks noGrp="1" noChangeAspect="1"/>
          </p:cNvPicPr>
          <p:nvPr>
            <p:ph idx="1"/>
          </p:nvPr>
        </p:nvPicPr>
        <p:blipFill>
          <a:blip r:embed="rId2"/>
          <a:stretch>
            <a:fillRect/>
          </a:stretch>
        </p:blipFill>
        <p:spPr>
          <a:xfrm>
            <a:off x="914400" y="1066800"/>
            <a:ext cx="7315200" cy="4095441"/>
          </a:xfrm>
          <a:prstGeom prst="rect">
            <a:avLst/>
          </a:prstGeom>
        </p:spPr>
      </p:pic>
    </p:spTree>
    <p:extLst>
      <p:ext uri="{BB962C8B-B14F-4D97-AF65-F5344CB8AC3E}">
        <p14:creationId xmlns:p14="http://schemas.microsoft.com/office/powerpoint/2010/main" val="179632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533400"/>
            <a:ext cx="6934200" cy="715963"/>
          </a:xfrm>
        </p:spPr>
        <p:txBody>
          <a:bodyPr/>
          <a:lstStyle/>
          <a:p>
            <a:r>
              <a:rPr lang="en-US" altLang="en-US" sz="4000" dirty="0" smtClean="0">
                <a:solidFill>
                  <a:srgbClr val="333333"/>
                </a:solidFill>
              </a:rPr>
              <a:t>Requirement 3</a:t>
            </a:r>
            <a:endParaRPr lang="en-US" altLang="en-US" sz="4000" dirty="0">
              <a:solidFill>
                <a:srgbClr val="333333"/>
              </a:solidFill>
            </a:endParaRPr>
          </a:p>
        </p:txBody>
      </p:sp>
      <p:sp>
        <p:nvSpPr>
          <p:cNvPr id="60419" name="Rectangle 3"/>
          <p:cNvSpPr>
            <a:spLocks noGrp="1" noChangeArrowheads="1"/>
          </p:cNvSpPr>
          <p:nvPr>
            <p:ph type="body" idx="1"/>
          </p:nvPr>
        </p:nvSpPr>
        <p:spPr>
          <a:xfrm>
            <a:off x="2038350" y="1524000"/>
            <a:ext cx="6800850" cy="4876800"/>
          </a:xfrm>
        </p:spPr>
        <p:txBody>
          <a:bodyPr/>
          <a:lstStyle/>
          <a:p>
            <a:pPr lvl="0" eaLnBrk="0" hangingPunct="0">
              <a:spcBef>
                <a:spcPct val="0"/>
              </a:spcBef>
              <a:buFont typeface="+mj-lt"/>
              <a:buAutoNum type="arabicPeriod" startAt="3"/>
            </a:pPr>
            <a:r>
              <a:rPr lang="en-US" altLang="en-US" sz="1800" dirty="0">
                <a:solidFill>
                  <a:srgbClr val="333333"/>
                </a:solidFill>
              </a:rPr>
              <a:t>Do ONE of the following:</a:t>
            </a:r>
          </a:p>
          <a:p>
            <a:pPr marL="800100" lvl="1" indent="-342900" eaLnBrk="0" hangingPunct="0">
              <a:spcBef>
                <a:spcPct val="0"/>
              </a:spcBef>
              <a:buFont typeface="+mj-lt"/>
              <a:buAutoNum type="alphaLcPeriod"/>
            </a:pPr>
            <a:r>
              <a:rPr lang="en-US" altLang="en-US" sz="1800" dirty="0">
                <a:solidFill>
                  <a:srgbClr val="333333"/>
                </a:solidFill>
              </a:rPr>
              <a:t>Spend 3 hours in each of two different kinds of natural habitats or at different elevations. List the different mammal species and individual members that you identified by sight or sign. Tell why all mammals do not live in the same kind of habitat. </a:t>
            </a:r>
          </a:p>
          <a:p>
            <a:pPr marL="800100" lvl="1" indent="-342900" eaLnBrk="0" hangingPunct="0">
              <a:spcBef>
                <a:spcPct val="0"/>
              </a:spcBef>
              <a:buFont typeface="+mj-lt"/>
              <a:buAutoNum type="alphaLcPeriod"/>
            </a:pPr>
            <a:r>
              <a:rPr lang="en-US" altLang="en-US" sz="1800" dirty="0">
                <a:solidFill>
                  <a:srgbClr val="333333"/>
                </a:solidFill>
              </a:rPr>
              <a:t>Spend 3 hours on each of 5 days on at least a 25- acre area (about the size of 3 1/2 football fields). List the mammal species you identified by sight or sign. </a:t>
            </a:r>
          </a:p>
          <a:p>
            <a:pPr marL="800100" lvl="1" indent="-342900" eaLnBrk="0" hangingPunct="0">
              <a:spcBef>
                <a:spcPct val="0"/>
              </a:spcBef>
              <a:buFont typeface="+mj-lt"/>
              <a:buAutoNum type="alphaLcPeriod"/>
            </a:pPr>
            <a:r>
              <a:rPr lang="en-US" altLang="en-US" sz="1800" dirty="0">
                <a:solidFill>
                  <a:srgbClr val="333333"/>
                </a:solidFill>
              </a:rPr>
              <a:t>From study and reading, write a simple life history of one nongame mammal that lives in your area. Tell how this mammal lived before its habitat was affected in any way by humans. Tell how it reproduces, what it eats, and its natural habitat. Describe its dependency upon plants, upon other animals (including humans), and how they depend upon it. Tell how it is helpful or harmful to humankind. </a:t>
            </a:r>
          </a:p>
          <a:p>
            <a:pPr>
              <a:lnSpc>
                <a:spcPct val="80000"/>
              </a:lnSpc>
            </a:pPr>
            <a:endParaRPr lang="en-US" altLang="en-US" sz="1600" dirty="0">
              <a:solidFill>
                <a:srgbClr val="333333"/>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424656"/>
            <a:ext cx="914400" cy="933450"/>
          </a:xfrm>
          <a:prstGeom prst="rect">
            <a:avLst/>
          </a:prstGeom>
        </p:spPr>
      </p:pic>
    </p:spTree>
    <p:extLst>
      <p:ext uri="{BB962C8B-B14F-4D97-AF65-F5344CB8AC3E}">
        <p14:creationId xmlns:p14="http://schemas.microsoft.com/office/powerpoint/2010/main" val="185813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Requirement 3c</a:t>
            </a:r>
            <a:endParaRPr lang="en-US" sz="3600" dirty="0">
              <a:solidFill>
                <a:srgbClr val="333333"/>
              </a:solidFill>
            </a:endParaRPr>
          </a:p>
        </p:txBody>
      </p:sp>
      <p:sp>
        <p:nvSpPr>
          <p:cNvPr id="3" name="Content Placeholder 2"/>
          <p:cNvSpPr>
            <a:spLocks noGrp="1"/>
          </p:cNvSpPr>
          <p:nvPr>
            <p:ph idx="1"/>
          </p:nvPr>
        </p:nvSpPr>
        <p:spPr>
          <a:xfrm>
            <a:off x="3429000" y="1143000"/>
            <a:ext cx="5400675" cy="4267200"/>
          </a:xfrm>
        </p:spPr>
        <p:txBody>
          <a:bodyPr/>
          <a:lstStyle/>
          <a:p>
            <a:r>
              <a:rPr lang="en-US" altLang="en-US" sz="2400" dirty="0" smtClean="0">
                <a:solidFill>
                  <a:schemeClr val="bg1"/>
                </a:solidFill>
              </a:rPr>
              <a:t>Click on the following link to visit the </a:t>
            </a:r>
            <a:r>
              <a:rPr lang="en-US" altLang="en-US" sz="2400" dirty="0" smtClean="0">
                <a:solidFill>
                  <a:schemeClr val="bg1"/>
                </a:solidFill>
                <a:hlinkClick r:id="rId2"/>
              </a:rPr>
              <a:t>Ohio Department of Natural Resources</a:t>
            </a:r>
            <a:r>
              <a:rPr lang="en-US" altLang="en-US" sz="2400" dirty="0" smtClean="0">
                <a:solidFill>
                  <a:schemeClr val="bg1"/>
                </a:solidFill>
              </a:rPr>
              <a:t> website to learn about the life </a:t>
            </a:r>
            <a:r>
              <a:rPr lang="en-US" altLang="en-US" sz="2400" dirty="0">
                <a:solidFill>
                  <a:schemeClr val="bg1"/>
                </a:solidFill>
              </a:rPr>
              <a:t>history of one nongame </a:t>
            </a:r>
            <a:r>
              <a:rPr lang="en-US" altLang="en-US" sz="2400" dirty="0" smtClean="0">
                <a:solidFill>
                  <a:schemeClr val="bg1"/>
                </a:solidFill>
              </a:rPr>
              <a:t>mammal native to the State of Ohio.</a:t>
            </a:r>
          </a:p>
          <a:p>
            <a:r>
              <a:rPr lang="en-US" sz="2400" dirty="0" smtClean="0">
                <a:solidFill>
                  <a:schemeClr val="bg1"/>
                </a:solidFill>
              </a:rPr>
              <a:t>Download the </a:t>
            </a:r>
            <a:r>
              <a:rPr lang="en-US" sz="2400" dirty="0" smtClean="0">
                <a:solidFill>
                  <a:schemeClr val="bg1"/>
                </a:solidFill>
                <a:hlinkClick r:id="rId3"/>
              </a:rPr>
              <a:t>Mammals of Ohio Field Guide</a:t>
            </a:r>
            <a:r>
              <a:rPr lang="en-US" sz="2400" dirty="0" smtClean="0">
                <a:solidFill>
                  <a:schemeClr val="bg1"/>
                </a:solidFill>
              </a:rPr>
              <a:t> for additional information.</a:t>
            </a:r>
            <a:endParaRPr lang="en-US" sz="2400"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066800"/>
            <a:ext cx="2984100" cy="3733800"/>
          </a:xfrm>
          <a:prstGeom prst="rect">
            <a:avLst/>
          </a:prstGeom>
        </p:spPr>
      </p:pic>
    </p:spTree>
    <p:extLst>
      <p:ext uri="{BB962C8B-B14F-4D97-AF65-F5344CB8AC3E}">
        <p14:creationId xmlns:p14="http://schemas.microsoft.com/office/powerpoint/2010/main" val="240070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533400"/>
            <a:ext cx="6934200" cy="715963"/>
          </a:xfrm>
        </p:spPr>
        <p:txBody>
          <a:bodyPr/>
          <a:lstStyle/>
          <a:p>
            <a:r>
              <a:rPr lang="en-US" altLang="en-US" sz="4000" dirty="0" smtClean="0">
                <a:solidFill>
                  <a:srgbClr val="333333"/>
                </a:solidFill>
              </a:rPr>
              <a:t>Requirement 4</a:t>
            </a:r>
            <a:endParaRPr lang="en-US" altLang="en-US" sz="4000" dirty="0">
              <a:solidFill>
                <a:srgbClr val="333333"/>
              </a:solidFill>
            </a:endParaRPr>
          </a:p>
        </p:txBody>
      </p:sp>
      <p:sp>
        <p:nvSpPr>
          <p:cNvPr id="60419" name="Rectangle 3"/>
          <p:cNvSpPr>
            <a:spLocks noGrp="1" noChangeArrowheads="1"/>
          </p:cNvSpPr>
          <p:nvPr>
            <p:ph type="body" idx="1"/>
          </p:nvPr>
        </p:nvSpPr>
        <p:spPr>
          <a:xfrm>
            <a:off x="2038350" y="1524000"/>
            <a:ext cx="6877050" cy="4876800"/>
          </a:xfrm>
        </p:spPr>
        <p:txBody>
          <a:bodyPr/>
          <a:lstStyle/>
          <a:p>
            <a:pPr marL="0" lvl="0" indent="0" eaLnBrk="0" hangingPunct="0">
              <a:spcBef>
                <a:spcPct val="0"/>
              </a:spcBef>
              <a:buNone/>
            </a:pPr>
            <a:r>
              <a:rPr lang="en-US" altLang="en-US" sz="1600" dirty="0">
                <a:solidFill>
                  <a:srgbClr val="333333"/>
                </a:solidFill>
              </a:rPr>
              <a:t>Do ONE of the following:</a:t>
            </a:r>
          </a:p>
          <a:p>
            <a:pPr marL="800100" lvl="1" indent="-342900" eaLnBrk="0" hangingPunct="0">
              <a:spcBef>
                <a:spcPct val="0"/>
              </a:spcBef>
              <a:buFont typeface="+mj-lt"/>
              <a:buAutoNum type="alphaLcPeriod"/>
            </a:pPr>
            <a:r>
              <a:rPr lang="en-US" altLang="en-US" sz="1600" dirty="0">
                <a:solidFill>
                  <a:srgbClr val="333333"/>
                </a:solidFill>
              </a:rPr>
              <a:t>Under the guidance of a nature center or natural history museum, make two study skins of rats or mice. Tell the uses of study skins and mounted specimens respectively. </a:t>
            </a:r>
          </a:p>
          <a:p>
            <a:pPr marL="800100" lvl="1" indent="-342900" eaLnBrk="0" hangingPunct="0">
              <a:spcBef>
                <a:spcPct val="0"/>
              </a:spcBef>
              <a:buFont typeface="+mj-lt"/>
              <a:buAutoNum type="alphaLcPeriod"/>
            </a:pPr>
            <a:r>
              <a:rPr lang="en-US" altLang="en-US" sz="1600" dirty="0">
                <a:solidFill>
                  <a:srgbClr val="333333"/>
                </a:solidFill>
              </a:rPr>
              <a:t>Take good pictures of two kinds of mammals in the wild. Record the date(s), time of day, weather conditions, approximate distance from the animal, habitat conditions, and any other factors you feel may have influenced the animal's activity and behavior. </a:t>
            </a:r>
          </a:p>
          <a:p>
            <a:pPr marL="800100" lvl="1" indent="-342900" eaLnBrk="0" hangingPunct="0">
              <a:spcBef>
                <a:spcPct val="0"/>
              </a:spcBef>
              <a:buFont typeface="+mj-lt"/>
              <a:buAutoNum type="alphaLcPeriod"/>
            </a:pPr>
            <a:r>
              <a:rPr lang="en-US" altLang="en-US" sz="1600" dirty="0">
                <a:solidFill>
                  <a:srgbClr val="333333"/>
                </a:solidFill>
              </a:rPr>
              <a:t>Write a life history of a native game mammal that lives in your area, covering the points outlined in requirement 3c. List sources for this information. </a:t>
            </a:r>
          </a:p>
          <a:p>
            <a:pPr marL="800100" lvl="1" indent="-342900" eaLnBrk="0" hangingPunct="0">
              <a:spcBef>
                <a:spcPct val="0"/>
              </a:spcBef>
              <a:buFont typeface="+mj-lt"/>
              <a:buAutoNum type="alphaLcPeriod"/>
            </a:pPr>
            <a:r>
              <a:rPr lang="en-US" altLang="en-US" sz="1600" dirty="0">
                <a:solidFill>
                  <a:srgbClr val="333333"/>
                </a:solidFill>
              </a:rPr>
              <a:t>Make and bait a tracking pit. Report what mammals and other animals came to the bait. </a:t>
            </a:r>
          </a:p>
          <a:p>
            <a:pPr marL="800100" lvl="1" indent="-342900" eaLnBrk="0" hangingPunct="0">
              <a:spcBef>
                <a:spcPct val="0"/>
              </a:spcBef>
              <a:buFont typeface="+mj-lt"/>
              <a:buAutoNum type="alphaLcPeriod"/>
            </a:pPr>
            <a:r>
              <a:rPr lang="en-US" altLang="en-US" sz="1600" dirty="0">
                <a:solidFill>
                  <a:srgbClr val="333333"/>
                </a:solidFill>
              </a:rPr>
              <a:t>Visit a natural history museum. Report on how specimens are prepared and cataloged. Explain the purposes of museums. </a:t>
            </a:r>
          </a:p>
          <a:p>
            <a:pPr marL="800100" lvl="1" indent="-342900" eaLnBrk="0" hangingPunct="0">
              <a:spcBef>
                <a:spcPct val="0"/>
              </a:spcBef>
              <a:buFont typeface="+mj-lt"/>
              <a:buAutoNum type="alphaLcPeriod"/>
            </a:pPr>
            <a:r>
              <a:rPr lang="en-US" altLang="en-US" sz="1600" dirty="0">
                <a:solidFill>
                  <a:srgbClr val="333333"/>
                </a:solidFill>
              </a:rPr>
              <a:t>Write a report of 500 words on a book about a mammal species. </a:t>
            </a:r>
          </a:p>
          <a:p>
            <a:pPr marL="800100" lvl="1" indent="-342900" eaLnBrk="0" hangingPunct="0">
              <a:spcBef>
                <a:spcPct val="0"/>
              </a:spcBef>
              <a:buFont typeface="+mj-lt"/>
              <a:buAutoNum type="alphaLcPeriod"/>
            </a:pPr>
            <a:r>
              <a:rPr lang="en-US" altLang="en-US" sz="1600" dirty="0">
                <a:solidFill>
                  <a:srgbClr val="333333"/>
                </a:solidFill>
              </a:rPr>
              <a:t>Trace two possible food chains of carnivorous mammals from soil through four stages to the mammal. </a:t>
            </a:r>
          </a:p>
          <a:p>
            <a:pPr>
              <a:lnSpc>
                <a:spcPct val="80000"/>
              </a:lnSpc>
            </a:pPr>
            <a:endParaRPr lang="en-US" altLang="en-US" sz="1600" dirty="0">
              <a:solidFill>
                <a:srgbClr val="333333"/>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424656"/>
            <a:ext cx="914400" cy="933450"/>
          </a:xfrm>
          <a:prstGeom prst="rect">
            <a:avLst/>
          </a:prstGeom>
        </p:spPr>
      </p:pic>
    </p:spTree>
    <p:extLst>
      <p:ext uri="{BB962C8B-B14F-4D97-AF65-F5344CB8AC3E}">
        <p14:creationId xmlns:p14="http://schemas.microsoft.com/office/powerpoint/2010/main" val="257631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990600"/>
            <a:ext cx="7762875" cy="3810000"/>
          </a:xfrm>
        </p:spPr>
        <p:txBody>
          <a:bodyPr/>
          <a:lstStyle/>
          <a:p>
            <a:pPr marL="0" lvl="0" indent="0" eaLnBrk="0" hangingPunct="0">
              <a:spcBef>
                <a:spcPct val="0"/>
              </a:spcBef>
              <a:buNone/>
            </a:pPr>
            <a:endParaRPr lang="en-US" altLang="en-US" sz="1800" dirty="0">
              <a:latin typeface="Arial" panose="020B0604020202020204" pitchFamily="34" charset="0"/>
            </a:endParaRPr>
          </a:p>
          <a:p>
            <a:pPr lvl="0" eaLnBrk="0" hangingPunct="0">
              <a:spcBef>
                <a:spcPct val="0"/>
              </a:spcBef>
              <a:buFont typeface="+mj-lt"/>
              <a:buAutoNum type="arabicPeriod"/>
            </a:pPr>
            <a:r>
              <a:rPr lang="en-US" altLang="en-US" sz="1800" dirty="0"/>
              <a:t>Explain the meaning of "animal," "invertebrate," "vertebrate," and "mammal." Name three characteristic that distinguish mammals from all other animals. </a:t>
            </a:r>
          </a:p>
          <a:p>
            <a:pPr lvl="0" eaLnBrk="0" hangingPunct="0">
              <a:spcBef>
                <a:spcPct val="0"/>
              </a:spcBef>
              <a:buFont typeface="+mj-lt"/>
              <a:buAutoNum type="arabicPeriod"/>
            </a:pPr>
            <a:r>
              <a:rPr lang="en-US" altLang="en-US" sz="1800" dirty="0"/>
              <a:t>Explain how the animal kingdom is classified. Explain where mammals fit in the classification of animals. Classify three mammals from phylum through species. </a:t>
            </a:r>
          </a:p>
        </p:txBody>
      </p:sp>
      <p:sp>
        <p:nvSpPr>
          <p:cNvPr id="17412" name="Rectangle 4"/>
          <p:cNvSpPr>
            <a:spLocks noGrp="1" noChangeArrowheads="1"/>
          </p:cNvSpPr>
          <p:nvPr>
            <p:ph type="title"/>
          </p:nvPr>
        </p:nvSpPr>
        <p:spPr>
          <a:xfrm>
            <a:off x="1438275" y="347663"/>
            <a:ext cx="7248525" cy="457200"/>
          </a:xfrm>
        </p:spPr>
        <p:txBody>
          <a:bodyPr/>
          <a:lstStyle/>
          <a:p>
            <a:r>
              <a:rPr lang="en-US" altLang="en-US" sz="3800" dirty="0" smtClean="0">
                <a:solidFill>
                  <a:srgbClr val="333333"/>
                </a:solidFill>
              </a:rPr>
              <a:t>Mammal Study Requirements</a:t>
            </a:r>
            <a:endParaRPr lang="ru-RU" altLang="en-US" sz="3800" dirty="0">
              <a:solidFill>
                <a:srgbClr val="333333"/>
              </a:solidFill>
            </a:endParaRPr>
          </a:p>
        </p:txBody>
      </p:sp>
      <p:sp>
        <p:nvSpPr>
          <p:cNvPr id="3"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9727"/>
            <a:ext cx="914400" cy="9334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Requirement 4c</a:t>
            </a:r>
            <a:endParaRPr lang="en-US" sz="3600" dirty="0">
              <a:solidFill>
                <a:srgbClr val="333333"/>
              </a:solidFill>
            </a:endParaRPr>
          </a:p>
        </p:txBody>
      </p:sp>
      <p:sp>
        <p:nvSpPr>
          <p:cNvPr id="3" name="Content Placeholder 2"/>
          <p:cNvSpPr>
            <a:spLocks noGrp="1"/>
          </p:cNvSpPr>
          <p:nvPr>
            <p:ph idx="1"/>
          </p:nvPr>
        </p:nvSpPr>
        <p:spPr>
          <a:xfrm>
            <a:off x="3657600" y="1143000"/>
            <a:ext cx="5248275" cy="5029200"/>
          </a:xfrm>
        </p:spPr>
        <p:txBody>
          <a:bodyPr/>
          <a:lstStyle/>
          <a:p>
            <a:r>
              <a:rPr lang="en-US" altLang="en-US" sz="2400" dirty="0" smtClean="0">
                <a:solidFill>
                  <a:schemeClr val="bg1"/>
                </a:solidFill>
              </a:rPr>
              <a:t>Download the </a:t>
            </a:r>
            <a:r>
              <a:rPr lang="en-US" altLang="en-US" sz="2400" dirty="0" smtClean="0">
                <a:solidFill>
                  <a:schemeClr val="bg1"/>
                </a:solidFill>
                <a:hlinkClick r:id="rId2"/>
              </a:rPr>
              <a:t>Ohio Hunting and Trapping Regulations Guide</a:t>
            </a:r>
            <a:r>
              <a:rPr lang="en-US" altLang="en-US" sz="2400" dirty="0" smtClean="0">
                <a:solidFill>
                  <a:schemeClr val="bg1"/>
                </a:solidFill>
              </a:rPr>
              <a:t> to identify a game mammal native to Ohio.</a:t>
            </a:r>
          </a:p>
          <a:p>
            <a:r>
              <a:rPr lang="en-US" altLang="en-US" sz="2400" dirty="0" smtClean="0">
                <a:solidFill>
                  <a:schemeClr val="bg1"/>
                </a:solidFill>
              </a:rPr>
              <a:t>Click </a:t>
            </a:r>
            <a:r>
              <a:rPr lang="en-US" altLang="en-US" sz="2400" dirty="0">
                <a:solidFill>
                  <a:schemeClr val="bg1"/>
                </a:solidFill>
              </a:rPr>
              <a:t>on the following link to visit the </a:t>
            </a:r>
            <a:r>
              <a:rPr lang="en-US" altLang="en-US" sz="2400" dirty="0">
                <a:solidFill>
                  <a:schemeClr val="bg1"/>
                </a:solidFill>
                <a:hlinkClick r:id="rId3"/>
              </a:rPr>
              <a:t>Ohio Department of Natural Resources</a:t>
            </a:r>
            <a:r>
              <a:rPr lang="en-US" altLang="en-US" sz="2400" dirty="0">
                <a:solidFill>
                  <a:schemeClr val="bg1"/>
                </a:solidFill>
              </a:rPr>
              <a:t> website to learn about the life history of </a:t>
            </a:r>
            <a:r>
              <a:rPr lang="en-US" altLang="en-US" sz="2400" dirty="0" smtClean="0">
                <a:solidFill>
                  <a:schemeClr val="bg1"/>
                </a:solidFill>
              </a:rPr>
              <a:t>game mammals </a:t>
            </a:r>
            <a:r>
              <a:rPr lang="en-US" altLang="en-US" sz="2400" dirty="0">
                <a:solidFill>
                  <a:schemeClr val="bg1"/>
                </a:solidFill>
              </a:rPr>
              <a:t>native to the State of Ohio.</a:t>
            </a:r>
            <a:endParaRPr lang="en-US" sz="2400"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295400"/>
            <a:ext cx="3276600" cy="3276600"/>
          </a:xfrm>
          <a:prstGeom prst="rect">
            <a:avLst/>
          </a:prstGeom>
        </p:spPr>
      </p:pic>
    </p:spTree>
    <p:extLst>
      <p:ext uri="{BB962C8B-B14F-4D97-AF65-F5344CB8AC3E}">
        <p14:creationId xmlns:p14="http://schemas.microsoft.com/office/powerpoint/2010/main" val="3774112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533400"/>
            <a:ext cx="6934200" cy="715963"/>
          </a:xfrm>
        </p:spPr>
        <p:txBody>
          <a:bodyPr/>
          <a:lstStyle/>
          <a:p>
            <a:r>
              <a:rPr lang="en-US" altLang="en-US" sz="4000" dirty="0" smtClean="0">
                <a:solidFill>
                  <a:srgbClr val="333333"/>
                </a:solidFill>
              </a:rPr>
              <a:t>Requirement 5</a:t>
            </a:r>
            <a:endParaRPr lang="en-US" altLang="en-US" sz="4000" dirty="0">
              <a:solidFill>
                <a:srgbClr val="333333"/>
              </a:solidFill>
            </a:endParaRPr>
          </a:p>
        </p:txBody>
      </p:sp>
      <p:sp>
        <p:nvSpPr>
          <p:cNvPr id="60419" name="Rectangle 3"/>
          <p:cNvSpPr>
            <a:spLocks noGrp="1" noChangeArrowheads="1"/>
          </p:cNvSpPr>
          <p:nvPr>
            <p:ph type="body" idx="1"/>
          </p:nvPr>
        </p:nvSpPr>
        <p:spPr>
          <a:xfrm>
            <a:off x="2038350" y="1524000"/>
            <a:ext cx="6724650" cy="4657725"/>
          </a:xfrm>
        </p:spPr>
        <p:txBody>
          <a:bodyPr/>
          <a:lstStyle/>
          <a:p>
            <a:pPr marL="0" lvl="0" indent="0" eaLnBrk="0" hangingPunct="0">
              <a:spcBef>
                <a:spcPct val="0"/>
              </a:spcBef>
              <a:buNone/>
            </a:pPr>
            <a:r>
              <a:rPr lang="en-US" altLang="en-US" sz="1600" dirty="0">
                <a:solidFill>
                  <a:srgbClr val="333333"/>
                </a:solidFill>
              </a:rPr>
              <a:t>Working with your counselor, select and carry out one project that will influence the numbers of one or more mammals. </a:t>
            </a:r>
          </a:p>
          <a:p>
            <a:pPr>
              <a:lnSpc>
                <a:spcPct val="80000"/>
              </a:lnSpc>
            </a:pPr>
            <a:endParaRPr lang="en-US" altLang="en-US" sz="1600" dirty="0">
              <a:solidFill>
                <a:srgbClr val="333333"/>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424656"/>
            <a:ext cx="914400" cy="9334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1675" y="2438400"/>
            <a:ext cx="6858000" cy="2268141"/>
          </a:xfrm>
          <a:prstGeom prst="rect">
            <a:avLst/>
          </a:prstGeom>
        </p:spPr>
      </p:pic>
    </p:spTree>
    <p:extLst>
      <p:ext uri="{BB962C8B-B14F-4D97-AF65-F5344CB8AC3E}">
        <p14:creationId xmlns:p14="http://schemas.microsoft.com/office/powerpoint/2010/main" val="1980165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1841"/>
            <a:ext cx="7248525" cy="593509"/>
          </a:xfrm>
        </p:spPr>
        <p:txBody>
          <a:bodyPr/>
          <a:lstStyle/>
          <a:p>
            <a:r>
              <a:rPr lang="en-US" sz="3600" dirty="0" smtClean="0">
                <a:solidFill>
                  <a:srgbClr val="333333"/>
                </a:solidFill>
              </a:rPr>
              <a:t>Managing Mammals</a:t>
            </a:r>
            <a:endParaRPr lang="en-US" sz="3600" dirty="0">
              <a:solidFill>
                <a:srgbClr val="333333"/>
              </a:solidFill>
            </a:endParaRPr>
          </a:p>
        </p:txBody>
      </p:sp>
      <p:sp>
        <p:nvSpPr>
          <p:cNvPr id="3" name="Content Placeholder 2"/>
          <p:cNvSpPr>
            <a:spLocks noGrp="1"/>
          </p:cNvSpPr>
          <p:nvPr>
            <p:ph idx="1"/>
          </p:nvPr>
        </p:nvSpPr>
        <p:spPr>
          <a:xfrm>
            <a:off x="533400" y="1295400"/>
            <a:ext cx="7915275" cy="4953000"/>
          </a:xfrm>
        </p:spPr>
        <p:txBody>
          <a:bodyPr/>
          <a:lstStyle/>
          <a:p>
            <a:r>
              <a:rPr lang="en-US" sz="2000" dirty="0"/>
              <a:t>All </a:t>
            </a:r>
            <a:r>
              <a:rPr lang="en-US" sz="2000" dirty="0" smtClean="0"/>
              <a:t>mammals need </a:t>
            </a:r>
            <a:r>
              <a:rPr lang="en-US" sz="2000" dirty="0"/>
              <a:t>food, water</a:t>
            </a:r>
            <a:r>
              <a:rPr lang="en-US" sz="2000" dirty="0" smtClean="0"/>
              <a:t>, shelter</a:t>
            </a:r>
            <a:r>
              <a:rPr lang="en-US" sz="2000" dirty="0"/>
              <a:t>, and </a:t>
            </a:r>
            <a:r>
              <a:rPr lang="en-US" sz="2000" dirty="0" smtClean="0"/>
              <a:t>living space</a:t>
            </a:r>
            <a:r>
              <a:rPr lang="en-US" sz="2000" dirty="0"/>
              <a:t>. </a:t>
            </a:r>
            <a:endParaRPr lang="en-US" sz="2000" dirty="0" smtClean="0"/>
          </a:p>
          <a:p>
            <a:r>
              <a:rPr lang="en-US" sz="2000" dirty="0" smtClean="0"/>
              <a:t>Without all four </a:t>
            </a:r>
            <a:r>
              <a:rPr lang="en-US" sz="2000" dirty="0"/>
              <a:t>they </a:t>
            </a:r>
            <a:r>
              <a:rPr lang="en-US" sz="2000" dirty="0" smtClean="0"/>
              <a:t>cannot survive</a:t>
            </a:r>
            <a:r>
              <a:rPr lang="en-US" sz="2000" dirty="0"/>
              <a:t>. </a:t>
            </a:r>
            <a:endParaRPr lang="en-US" sz="2000" dirty="0" smtClean="0"/>
          </a:p>
          <a:p>
            <a:r>
              <a:rPr lang="en-US" sz="2000" dirty="0" smtClean="0"/>
              <a:t>And </a:t>
            </a:r>
            <a:r>
              <a:rPr lang="en-US" sz="2000" dirty="0"/>
              <a:t>so</a:t>
            </a:r>
            <a:r>
              <a:rPr lang="en-US" sz="2000" dirty="0" smtClean="0"/>
              <a:t>, if </a:t>
            </a:r>
            <a:r>
              <a:rPr lang="en-US" sz="2000" dirty="0"/>
              <a:t>you want </a:t>
            </a:r>
            <a:r>
              <a:rPr lang="en-US" sz="2000" dirty="0" smtClean="0"/>
              <a:t>to influence their numbers</a:t>
            </a:r>
            <a:r>
              <a:rPr lang="en-US" sz="2000" dirty="0"/>
              <a:t>, </a:t>
            </a:r>
            <a:r>
              <a:rPr lang="en-US" sz="2000" dirty="0" smtClean="0"/>
              <a:t>you must </a:t>
            </a:r>
            <a:r>
              <a:rPr lang="en-US" sz="2000" dirty="0"/>
              <a:t>adjust </a:t>
            </a:r>
            <a:r>
              <a:rPr lang="en-US" sz="2000" dirty="0" smtClean="0"/>
              <a:t>the environment to their </a:t>
            </a:r>
            <a:r>
              <a:rPr lang="en-US" sz="2000" dirty="0"/>
              <a:t>needs</a:t>
            </a:r>
            <a:r>
              <a:rPr lang="en-US" sz="2000" dirty="0" smtClean="0"/>
              <a:t>.</a:t>
            </a:r>
          </a:p>
          <a:p>
            <a:r>
              <a:rPr lang="en-US" sz="2000" dirty="0" smtClean="0"/>
              <a:t>Examples:</a:t>
            </a:r>
          </a:p>
          <a:p>
            <a:pPr lvl="1"/>
            <a:r>
              <a:rPr lang="en-US" sz="1600" dirty="0" smtClean="0"/>
              <a:t>If </a:t>
            </a:r>
            <a:r>
              <a:rPr lang="en-US" sz="1600" dirty="0"/>
              <a:t>you would like to see more </a:t>
            </a:r>
            <a:r>
              <a:rPr lang="en-US" sz="1600" dirty="0" smtClean="0"/>
              <a:t>cottontail rabbits around </a:t>
            </a:r>
            <a:r>
              <a:rPr lang="en-US" sz="1600" dirty="0"/>
              <a:t>your home, you might plant shrubs for </a:t>
            </a:r>
            <a:r>
              <a:rPr lang="en-US" sz="1600" dirty="0" smtClean="0"/>
              <a:t>food </a:t>
            </a:r>
            <a:r>
              <a:rPr lang="en-US" sz="1600" dirty="0"/>
              <a:t>and </a:t>
            </a:r>
            <a:r>
              <a:rPr lang="en-US" sz="1600" dirty="0" smtClean="0"/>
              <a:t>build </a:t>
            </a:r>
            <a:r>
              <a:rPr lang="en-US" sz="1600" dirty="0"/>
              <a:t>a brush pile for cover. </a:t>
            </a:r>
            <a:endParaRPr lang="en-US" sz="1600" dirty="0" smtClean="0"/>
          </a:p>
          <a:p>
            <a:pPr lvl="1"/>
            <a:r>
              <a:rPr lang="en-US" sz="1600" dirty="0" smtClean="0"/>
              <a:t>If </a:t>
            </a:r>
            <a:r>
              <a:rPr lang="en-US" sz="1600" dirty="0"/>
              <a:t>your building is overrun with mice and rats</a:t>
            </a:r>
            <a:r>
              <a:rPr lang="en-US" sz="1600" dirty="0" smtClean="0"/>
              <a:t>, you </a:t>
            </a:r>
            <a:r>
              <a:rPr lang="en-US" sz="1600" dirty="0"/>
              <a:t>would want to eliminate </a:t>
            </a:r>
            <a:r>
              <a:rPr lang="en-US" sz="1600" dirty="0" smtClean="0"/>
              <a:t>them by cleaning up </a:t>
            </a:r>
            <a:r>
              <a:rPr lang="en-US" sz="1600" dirty="0"/>
              <a:t>trash piles and keep a tight lid on garbage cans</a:t>
            </a:r>
            <a:r>
              <a:rPr lang="en-US" sz="1600" dirty="0" smtClean="0"/>
              <a:t>.</a:t>
            </a:r>
          </a:p>
          <a:p>
            <a:pPr lvl="1"/>
            <a:r>
              <a:rPr lang="en-US" sz="1600" dirty="0" smtClean="0"/>
              <a:t>The following pages contain additional examples of possible projects. </a:t>
            </a:r>
            <a:endParaRPr lang="en-US" sz="1600" dirty="0"/>
          </a:p>
        </p:txBody>
      </p:sp>
    </p:spTree>
    <p:extLst>
      <p:ext uri="{BB962C8B-B14F-4D97-AF65-F5344CB8AC3E}">
        <p14:creationId xmlns:p14="http://schemas.microsoft.com/office/powerpoint/2010/main" val="244705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Making a Bat House</a:t>
            </a:r>
            <a:endParaRPr lang="en-US" sz="3600" dirty="0">
              <a:solidFill>
                <a:srgbClr val="333333"/>
              </a:solidFill>
            </a:endParaRPr>
          </a:p>
        </p:txBody>
      </p:sp>
      <p:sp>
        <p:nvSpPr>
          <p:cNvPr id="3" name="Content Placeholder 2"/>
          <p:cNvSpPr>
            <a:spLocks noGrp="1"/>
          </p:cNvSpPr>
          <p:nvPr>
            <p:ph idx="1"/>
          </p:nvPr>
        </p:nvSpPr>
        <p:spPr>
          <a:xfrm>
            <a:off x="457201" y="1295400"/>
            <a:ext cx="5486400" cy="4953000"/>
          </a:xfrm>
        </p:spPr>
        <p:txBody>
          <a:bodyPr/>
          <a:lstStyle/>
          <a:p>
            <a:r>
              <a:rPr lang="en-US" sz="2000" dirty="0" smtClean="0"/>
              <a:t>You </a:t>
            </a:r>
            <a:r>
              <a:rPr lang="en-US" sz="2000" dirty="0"/>
              <a:t>will need the following materials:</a:t>
            </a:r>
          </a:p>
          <a:p>
            <a:pPr lvl="1">
              <a:buFont typeface="Wingdings" panose="05000000000000000000" pitchFamily="2" charset="2"/>
              <a:buChar char="q"/>
            </a:pPr>
            <a:r>
              <a:rPr lang="en-US" sz="1600" dirty="0" smtClean="0"/>
              <a:t>One </a:t>
            </a:r>
            <a:r>
              <a:rPr lang="en-US" sz="1600" dirty="0"/>
              <a:t>2-by-4-foot sheet of 1/2-inch outdoor grade plywood</a:t>
            </a:r>
          </a:p>
          <a:p>
            <a:pPr lvl="1">
              <a:buFont typeface="Wingdings" panose="05000000000000000000" pitchFamily="2" charset="2"/>
              <a:buChar char="q"/>
            </a:pPr>
            <a:r>
              <a:rPr lang="en-US" sz="1600" dirty="0" smtClean="0"/>
              <a:t>An </a:t>
            </a:r>
            <a:r>
              <a:rPr lang="en-US" sz="1600" dirty="0"/>
              <a:t>8-inch piece of 1-by-2-inch pine</a:t>
            </a:r>
          </a:p>
          <a:p>
            <a:pPr lvl="1">
              <a:buFont typeface="Wingdings" panose="05000000000000000000" pitchFamily="2" charset="2"/>
              <a:buChar char="q"/>
            </a:pPr>
            <a:r>
              <a:rPr lang="en-US" sz="1600" dirty="0" smtClean="0"/>
              <a:t>20 </a:t>
            </a:r>
            <a:r>
              <a:rPr lang="en-US" sz="1600" dirty="0"/>
              <a:t>to 30 11/4-inch coated deck or </a:t>
            </a:r>
            <a:r>
              <a:rPr lang="en-US" sz="1600" dirty="0" smtClean="0"/>
              <a:t>exterior-grade Phillips </a:t>
            </a:r>
            <a:r>
              <a:rPr lang="en-US" sz="1600" dirty="0"/>
              <a:t>screws</a:t>
            </a:r>
          </a:p>
          <a:p>
            <a:pPr lvl="1">
              <a:buFont typeface="Wingdings" panose="05000000000000000000" pitchFamily="2" charset="2"/>
              <a:buChar char="q"/>
            </a:pPr>
            <a:r>
              <a:rPr lang="en-US" sz="1600" dirty="0" smtClean="0"/>
              <a:t>One </a:t>
            </a:r>
            <a:r>
              <a:rPr lang="en-US" sz="1600" dirty="0"/>
              <a:t>pint of water-based black exterior stain</a:t>
            </a:r>
          </a:p>
          <a:p>
            <a:pPr lvl="1">
              <a:buFont typeface="Wingdings" panose="05000000000000000000" pitchFamily="2" charset="2"/>
              <a:buChar char="q"/>
            </a:pPr>
            <a:r>
              <a:rPr lang="en-US" sz="1600" dirty="0" smtClean="0"/>
              <a:t>One </a:t>
            </a:r>
            <a:r>
              <a:rPr lang="en-US" sz="1600" dirty="0"/>
              <a:t>pint of water-based exterior primer</a:t>
            </a:r>
          </a:p>
          <a:p>
            <a:pPr lvl="1">
              <a:buFont typeface="Wingdings" panose="05000000000000000000" pitchFamily="2" charset="2"/>
              <a:buChar char="q"/>
            </a:pPr>
            <a:r>
              <a:rPr lang="en-US" sz="1600" dirty="0" smtClean="0"/>
              <a:t>One </a:t>
            </a:r>
            <a:r>
              <a:rPr lang="en-US" sz="1600" dirty="0"/>
              <a:t>quart of flat, water-based exterior paint or stain</a:t>
            </a:r>
          </a:p>
          <a:p>
            <a:pPr lvl="1">
              <a:buFont typeface="Wingdings" panose="05000000000000000000" pitchFamily="2" charset="2"/>
              <a:buChar char="q"/>
            </a:pPr>
            <a:r>
              <a:rPr lang="en-US" sz="1600" dirty="0" smtClean="0"/>
              <a:t>One </a:t>
            </a:r>
            <a:r>
              <a:rPr lang="en-US" sz="1600" dirty="0"/>
              <a:t>tube of paintable latex caulk</a:t>
            </a:r>
          </a:p>
          <a:p>
            <a:pPr lvl="1">
              <a:buFont typeface="Wingdings" panose="05000000000000000000" pitchFamily="2" charset="2"/>
              <a:buChar char="q"/>
            </a:pPr>
            <a:r>
              <a:rPr lang="en-US" sz="1600" dirty="0" smtClean="0"/>
              <a:t>A </a:t>
            </a:r>
            <a:r>
              <a:rPr lang="en-US" sz="1600" dirty="0"/>
              <a:t>1-by-3-by-28-inch board (optional, but recommended)</a:t>
            </a:r>
          </a:p>
          <a:p>
            <a:pPr lvl="1">
              <a:buFont typeface="Wingdings" panose="05000000000000000000" pitchFamily="2" charset="2"/>
              <a:buChar char="q"/>
            </a:pPr>
            <a:r>
              <a:rPr lang="en-US" sz="1600" dirty="0" smtClean="0"/>
              <a:t>Black </a:t>
            </a:r>
            <a:r>
              <a:rPr lang="en-US" sz="1600" dirty="0"/>
              <a:t>asphalt shingles or galvanized metal (optional)</a:t>
            </a:r>
          </a:p>
          <a:p>
            <a:pPr lvl="1">
              <a:buFont typeface="Wingdings" panose="05000000000000000000" pitchFamily="2" charset="2"/>
              <a:buChar char="q"/>
            </a:pPr>
            <a:r>
              <a:rPr lang="en-US" sz="1600" dirty="0" smtClean="0"/>
              <a:t>107/8-inch </a:t>
            </a:r>
            <a:r>
              <a:rPr lang="en-US" sz="1600" dirty="0"/>
              <a:t>roofing nails (optional)</a:t>
            </a:r>
            <a:endParaRPr lang="en-US"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321293"/>
            <a:ext cx="3048000" cy="3048000"/>
          </a:xfrm>
          <a:prstGeom prst="rect">
            <a:avLst/>
          </a:prstGeom>
        </p:spPr>
      </p:pic>
    </p:spTree>
    <p:extLst>
      <p:ext uri="{BB962C8B-B14F-4D97-AF65-F5344CB8AC3E}">
        <p14:creationId xmlns:p14="http://schemas.microsoft.com/office/powerpoint/2010/main" val="102700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Making a Bat House</a:t>
            </a:r>
            <a:endParaRPr lang="en-US" sz="3600" dirty="0">
              <a:solidFill>
                <a:srgbClr val="333333"/>
              </a:solidFill>
            </a:endParaRPr>
          </a:p>
        </p:txBody>
      </p:sp>
      <p:sp>
        <p:nvSpPr>
          <p:cNvPr id="3" name="Content Placeholder 2"/>
          <p:cNvSpPr>
            <a:spLocks noGrp="1"/>
          </p:cNvSpPr>
          <p:nvPr>
            <p:ph idx="1"/>
          </p:nvPr>
        </p:nvSpPr>
        <p:spPr>
          <a:xfrm>
            <a:off x="457200" y="1066800"/>
            <a:ext cx="7991475" cy="5181600"/>
          </a:xfrm>
        </p:spPr>
        <p:txBody>
          <a:bodyPr/>
          <a:lstStyle/>
          <a:p>
            <a:pPr marL="0" indent="0">
              <a:buNone/>
            </a:pPr>
            <a:r>
              <a:rPr lang="en-US" sz="2400" dirty="0"/>
              <a:t>To construct the bat house</a:t>
            </a:r>
            <a:r>
              <a:rPr lang="en-US" sz="2400" dirty="0" smtClean="0"/>
              <a:t>, follow </a:t>
            </a:r>
            <a:r>
              <a:rPr lang="en-US" sz="2400" dirty="0"/>
              <a:t>these steps.</a:t>
            </a:r>
          </a:p>
          <a:p>
            <a:r>
              <a:rPr lang="en-US" sz="2000" b="1" dirty="0"/>
              <a:t>Step 1—</a:t>
            </a:r>
            <a:r>
              <a:rPr lang="en-US" sz="2000" dirty="0"/>
              <a:t>Measure and cut </a:t>
            </a:r>
            <a:r>
              <a:rPr lang="en-US" sz="2000" dirty="0" smtClean="0"/>
              <a:t>the plywood </a:t>
            </a:r>
            <a:r>
              <a:rPr lang="en-US" sz="2000" dirty="0"/>
              <a:t>sheet into three pieces</a:t>
            </a:r>
            <a:r>
              <a:rPr lang="en-US" sz="2000" dirty="0" smtClean="0"/>
              <a:t>, measuring </a:t>
            </a:r>
            <a:r>
              <a:rPr lang="en-US" sz="2000" dirty="0"/>
              <a:t>261/2 inches by 2 feet</a:t>
            </a:r>
            <a:r>
              <a:rPr lang="en-US" sz="2000" dirty="0" smtClean="0"/>
              <a:t>, 16 1/2 </a:t>
            </a:r>
            <a:r>
              <a:rPr lang="en-US" sz="2000" dirty="0"/>
              <a:t>inches by 2 feet, </a:t>
            </a:r>
            <a:r>
              <a:rPr lang="en-US" sz="2000" dirty="0" smtClean="0"/>
              <a:t>and 5 </a:t>
            </a:r>
            <a:r>
              <a:rPr lang="en-US" sz="2000" dirty="0"/>
              <a:t>inches by 2 feet.</a:t>
            </a:r>
          </a:p>
          <a:p>
            <a:r>
              <a:rPr lang="en-US" sz="2000" b="1" dirty="0"/>
              <a:t>Step 2—</a:t>
            </a:r>
            <a:r>
              <a:rPr lang="en-US" sz="2000" dirty="0"/>
              <a:t>Roughen one side </a:t>
            </a:r>
            <a:r>
              <a:rPr lang="en-US" sz="2000" dirty="0" smtClean="0"/>
              <a:t>of the </a:t>
            </a:r>
            <a:r>
              <a:rPr lang="en-US" sz="2000" dirty="0"/>
              <a:t>largest piece by cutting </a:t>
            </a:r>
            <a:r>
              <a:rPr lang="en-US" sz="2000" dirty="0" smtClean="0"/>
              <a:t>horizontal grooves </a:t>
            </a:r>
            <a:r>
              <a:rPr lang="en-US" sz="2000" dirty="0"/>
              <a:t>with a sharp object or a saw. Space </a:t>
            </a:r>
            <a:r>
              <a:rPr lang="en-US" sz="2000" dirty="0" smtClean="0"/>
              <a:t>the grooves </a:t>
            </a:r>
            <a:r>
              <a:rPr lang="en-US" sz="2000" dirty="0"/>
              <a:t>1/2 inch apart, cutting 1/32 inch to 1/16 inch deep.</a:t>
            </a:r>
            <a:endParaRPr lang="en-US" sz="2000" dirty="0"/>
          </a:p>
        </p:txBody>
      </p:sp>
      <p:pic>
        <p:nvPicPr>
          <p:cNvPr id="4" name="Picture 3"/>
          <p:cNvPicPr>
            <a:picLocks noChangeAspect="1"/>
          </p:cNvPicPr>
          <p:nvPr/>
        </p:nvPicPr>
        <p:blipFill>
          <a:blip r:embed="rId2"/>
          <a:stretch>
            <a:fillRect/>
          </a:stretch>
        </p:blipFill>
        <p:spPr>
          <a:xfrm>
            <a:off x="904043" y="3638180"/>
            <a:ext cx="3409950" cy="2247900"/>
          </a:xfrm>
          <a:prstGeom prst="rect">
            <a:avLst/>
          </a:prstGeom>
        </p:spPr>
      </p:pic>
      <p:pic>
        <p:nvPicPr>
          <p:cNvPr id="5" name="Picture 4"/>
          <p:cNvPicPr>
            <a:picLocks noChangeAspect="1"/>
          </p:cNvPicPr>
          <p:nvPr/>
        </p:nvPicPr>
        <p:blipFill>
          <a:blip r:embed="rId3"/>
          <a:stretch>
            <a:fillRect/>
          </a:stretch>
        </p:blipFill>
        <p:spPr>
          <a:xfrm>
            <a:off x="4876800" y="3657600"/>
            <a:ext cx="1647825" cy="2219325"/>
          </a:xfrm>
          <a:prstGeom prst="rect">
            <a:avLst/>
          </a:prstGeom>
        </p:spPr>
      </p:pic>
    </p:spTree>
    <p:extLst>
      <p:ext uri="{BB962C8B-B14F-4D97-AF65-F5344CB8AC3E}">
        <p14:creationId xmlns:p14="http://schemas.microsoft.com/office/powerpoint/2010/main" val="3160791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Making a Bat House</a:t>
            </a:r>
            <a:endParaRPr lang="en-US" sz="3600" dirty="0">
              <a:solidFill>
                <a:srgbClr val="333333"/>
              </a:solidFill>
            </a:endParaRPr>
          </a:p>
        </p:txBody>
      </p:sp>
      <p:sp>
        <p:nvSpPr>
          <p:cNvPr id="3" name="Content Placeholder 2"/>
          <p:cNvSpPr>
            <a:spLocks noGrp="1"/>
          </p:cNvSpPr>
          <p:nvPr>
            <p:ph idx="1"/>
          </p:nvPr>
        </p:nvSpPr>
        <p:spPr>
          <a:xfrm>
            <a:off x="457200" y="1143000"/>
            <a:ext cx="7991475" cy="5105400"/>
          </a:xfrm>
        </p:spPr>
        <p:txBody>
          <a:bodyPr/>
          <a:lstStyle/>
          <a:p>
            <a:r>
              <a:rPr lang="en-US" sz="2000" b="1" dirty="0"/>
              <a:t>Step 3—</a:t>
            </a:r>
            <a:r>
              <a:rPr lang="en-US" sz="2000" dirty="0"/>
              <a:t>Apply two coats of black, water-based stain </a:t>
            </a:r>
            <a:r>
              <a:rPr lang="en-US" sz="2000" dirty="0" smtClean="0"/>
              <a:t>on one </a:t>
            </a:r>
            <a:r>
              <a:rPr lang="en-US" sz="2000" dirty="0"/>
              <a:t>side of the grooved board and one side of the </a:t>
            </a:r>
            <a:r>
              <a:rPr lang="en-US" sz="2000" dirty="0" smtClean="0"/>
              <a:t>other two </a:t>
            </a:r>
            <a:r>
              <a:rPr lang="en-US" sz="2000" dirty="0"/>
              <a:t>cut boards. </a:t>
            </a:r>
            <a:r>
              <a:rPr lang="en-US" sz="2000" b="1" dirty="0"/>
              <a:t>Note: </a:t>
            </a:r>
            <a:r>
              <a:rPr lang="en-US" sz="2000" dirty="0"/>
              <a:t>Do not use paint, because it </a:t>
            </a:r>
            <a:r>
              <a:rPr lang="en-US" sz="2000" dirty="0" smtClean="0"/>
              <a:t>will fill </a:t>
            </a:r>
            <a:r>
              <a:rPr lang="en-US" sz="2000" dirty="0"/>
              <a:t>the grooves in the </a:t>
            </a:r>
            <a:r>
              <a:rPr lang="en-US" sz="2000" dirty="0" smtClean="0"/>
              <a:t>backboard, making </a:t>
            </a:r>
            <a:r>
              <a:rPr lang="en-US" sz="2000" dirty="0"/>
              <a:t>it unusable.</a:t>
            </a:r>
          </a:p>
          <a:p>
            <a:r>
              <a:rPr lang="en-US" sz="2000" b="1" dirty="0"/>
              <a:t>Step 4—</a:t>
            </a:r>
            <a:r>
              <a:rPr lang="en-US" sz="2000" dirty="0"/>
              <a:t>Measure and cut </a:t>
            </a:r>
            <a:r>
              <a:rPr lang="en-US" sz="2000" dirty="0" smtClean="0"/>
              <a:t>the pine </a:t>
            </a:r>
            <a:r>
              <a:rPr lang="en-US" sz="2000" dirty="0"/>
              <a:t>strip into one 24-inch </a:t>
            </a:r>
            <a:r>
              <a:rPr lang="en-US" sz="2000" dirty="0" smtClean="0"/>
              <a:t>piece and </a:t>
            </a:r>
            <a:r>
              <a:rPr lang="en-US" sz="2000" dirty="0"/>
              <a:t>two </a:t>
            </a:r>
            <a:r>
              <a:rPr lang="en-US" sz="2000" dirty="0" smtClean="0"/>
              <a:t>20 1/4-inch </a:t>
            </a:r>
            <a:r>
              <a:rPr lang="en-US" sz="2000" dirty="0"/>
              <a:t>pieces. </a:t>
            </a:r>
            <a:r>
              <a:rPr lang="en-US" sz="2000" dirty="0" smtClean="0"/>
              <a:t>Apply a </a:t>
            </a:r>
            <a:r>
              <a:rPr lang="en-US" sz="2000" dirty="0"/>
              <a:t>strip of caulk to the pine </a:t>
            </a:r>
            <a:r>
              <a:rPr lang="en-US" sz="2000" dirty="0" smtClean="0"/>
              <a:t>pieces, then </a:t>
            </a:r>
            <a:r>
              <a:rPr lang="en-US" sz="2000" dirty="0"/>
              <a:t>attach them to </a:t>
            </a:r>
            <a:r>
              <a:rPr lang="en-US" sz="2000" dirty="0" smtClean="0"/>
              <a:t>the backboard</a:t>
            </a:r>
            <a:r>
              <a:rPr lang="en-US" sz="2000" dirty="0"/>
              <a:t>. </a:t>
            </a:r>
            <a:r>
              <a:rPr lang="en-US" sz="2000" dirty="0" smtClean="0"/>
              <a:t>Reinforce with </a:t>
            </a:r>
            <a:r>
              <a:rPr lang="en-US" sz="2000" dirty="0"/>
              <a:t>the screws.</a:t>
            </a:r>
            <a:endParaRPr lang="en-US" sz="2000" dirty="0"/>
          </a:p>
        </p:txBody>
      </p:sp>
      <p:pic>
        <p:nvPicPr>
          <p:cNvPr id="4" name="Picture 3"/>
          <p:cNvPicPr>
            <a:picLocks noChangeAspect="1"/>
          </p:cNvPicPr>
          <p:nvPr/>
        </p:nvPicPr>
        <p:blipFill>
          <a:blip r:embed="rId2"/>
          <a:stretch>
            <a:fillRect/>
          </a:stretch>
        </p:blipFill>
        <p:spPr>
          <a:xfrm>
            <a:off x="3605212" y="3658710"/>
            <a:ext cx="1695450" cy="2362200"/>
          </a:xfrm>
          <a:prstGeom prst="rect">
            <a:avLst/>
          </a:prstGeom>
        </p:spPr>
      </p:pic>
    </p:spTree>
    <p:extLst>
      <p:ext uri="{BB962C8B-B14F-4D97-AF65-F5344CB8AC3E}">
        <p14:creationId xmlns:p14="http://schemas.microsoft.com/office/powerpoint/2010/main" val="924112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Making a Bat House</a:t>
            </a:r>
            <a:endParaRPr lang="en-US" sz="3600" dirty="0">
              <a:solidFill>
                <a:srgbClr val="333333"/>
              </a:solidFill>
            </a:endParaRPr>
          </a:p>
        </p:txBody>
      </p:sp>
      <p:sp>
        <p:nvSpPr>
          <p:cNvPr id="3" name="Content Placeholder 2"/>
          <p:cNvSpPr>
            <a:spLocks noGrp="1"/>
          </p:cNvSpPr>
          <p:nvPr>
            <p:ph idx="1"/>
          </p:nvPr>
        </p:nvSpPr>
        <p:spPr>
          <a:xfrm>
            <a:off x="457200" y="1143000"/>
            <a:ext cx="7991475" cy="5105400"/>
          </a:xfrm>
        </p:spPr>
        <p:txBody>
          <a:bodyPr/>
          <a:lstStyle/>
          <a:p>
            <a:r>
              <a:rPr lang="en-US" sz="2000" b="1" dirty="0"/>
              <a:t>Step 5—</a:t>
            </a:r>
            <a:r>
              <a:rPr lang="en-US" sz="2000" dirty="0"/>
              <a:t>Apply </a:t>
            </a:r>
            <a:r>
              <a:rPr lang="en-US" sz="2000" dirty="0" smtClean="0"/>
              <a:t>caulk to </a:t>
            </a:r>
            <a:r>
              <a:rPr lang="en-US" sz="2000" dirty="0"/>
              <a:t>the pine </a:t>
            </a:r>
            <a:r>
              <a:rPr lang="en-US" sz="2000" dirty="0" smtClean="0"/>
              <a:t>pieces again</a:t>
            </a:r>
            <a:r>
              <a:rPr lang="en-US" sz="2000" dirty="0"/>
              <a:t>, then attach the</a:t>
            </a:r>
          </a:p>
          <a:p>
            <a:r>
              <a:rPr lang="en-US" sz="2000" dirty="0"/>
              <a:t>front board. </a:t>
            </a:r>
            <a:r>
              <a:rPr lang="en-US" sz="2000" dirty="0" smtClean="0"/>
              <a:t>Reinforce the </a:t>
            </a:r>
            <a:r>
              <a:rPr lang="en-US" sz="2000" dirty="0"/>
              <a:t>front of the house with screws.</a:t>
            </a:r>
          </a:p>
          <a:p>
            <a:r>
              <a:rPr lang="en-US" sz="2000" b="1" dirty="0"/>
              <a:t>Step 6—</a:t>
            </a:r>
            <a:r>
              <a:rPr lang="en-US" sz="2000" dirty="0"/>
              <a:t>Caulk around all outside joints </a:t>
            </a:r>
            <a:r>
              <a:rPr lang="en-US" sz="2000" dirty="0" smtClean="0"/>
              <a:t>to further </a:t>
            </a:r>
            <a:r>
              <a:rPr lang="en-US" sz="2000" dirty="0"/>
              <a:t>seal the roosting chamber.</a:t>
            </a:r>
          </a:p>
          <a:p>
            <a:r>
              <a:rPr lang="en-US" sz="2000" b="1" dirty="0"/>
              <a:t>Step 7 (optional)—</a:t>
            </a:r>
            <a:r>
              <a:rPr lang="en-US" sz="2000" dirty="0"/>
              <a:t>Attach the </a:t>
            </a:r>
            <a:r>
              <a:rPr lang="en-US" sz="2000" dirty="0" smtClean="0"/>
              <a:t>1-by-3-by-28-inch board </a:t>
            </a:r>
            <a:r>
              <a:rPr lang="en-US" sz="2000" dirty="0"/>
              <a:t>to the top of the house as a roof.</a:t>
            </a:r>
          </a:p>
          <a:p>
            <a:r>
              <a:rPr lang="en-US" sz="2000" b="1" dirty="0"/>
              <a:t>Step 8—</a:t>
            </a:r>
            <a:r>
              <a:rPr lang="en-US" sz="2000" dirty="0"/>
              <a:t>Apply primer to the assembled bat </a:t>
            </a:r>
            <a:r>
              <a:rPr lang="en-US" sz="2000" dirty="0" smtClean="0"/>
              <a:t>house and </a:t>
            </a:r>
            <a:r>
              <a:rPr lang="en-US" sz="2000" dirty="0"/>
              <a:t>follow with two coats of exterior paint or stain.</a:t>
            </a:r>
          </a:p>
          <a:p>
            <a:r>
              <a:rPr lang="en-US" sz="2000" b="1" dirty="0"/>
              <a:t>Step 9 (optional)—</a:t>
            </a:r>
            <a:r>
              <a:rPr lang="en-US" sz="2000" dirty="0"/>
              <a:t>Use roofing nails to </a:t>
            </a:r>
            <a:r>
              <a:rPr lang="en-US" sz="2000" dirty="0" smtClean="0"/>
              <a:t>attach shingles </a:t>
            </a:r>
            <a:r>
              <a:rPr lang="en-US" sz="2000" dirty="0"/>
              <a:t>or galvanized metal to the roof.</a:t>
            </a:r>
            <a:endParaRPr lang="en-US" sz="2000" dirty="0"/>
          </a:p>
        </p:txBody>
      </p:sp>
      <p:pic>
        <p:nvPicPr>
          <p:cNvPr id="5" name="Picture 4"/>
          <p:cNvPicPr>
            <a:picLocks noChangeAspect="1"/>
          </p:cNvPicPr>
          <p:nvPr/>
        </p:nvPicPr>
        <p:blipFill>
          <a:blip r:embed="rId2"/>
          <a:stretch>
            <a:fillRect/>
          </a:stretch>
        </p:blipFill>
        <p:spPr>
          <a:xfrm>
            <a:off x="914400" y="4648200"/>
            <a:ext cx="2466975" cy="2019300"/>
          </a:xfrm>
          <a:prstGeom prst="rect">
            <a:avLst/>
          </a:prstGeom>
        </p:spPr>
      </p:pic>
      <p:pic>
        <p:nvPicPr>
          <p:cNvPr id="6" name="Picture 5"/>
          <p:cNvPicPr>
            <a:picLocks noChangeAspect="1"/>
          </p:cNvPicPr>
          <p:nvPr/>
        </p:nvPicPr>
        <p:blipFill>
          <a:blip r:embed="rId3"/>
          <a:stretch>
            <a:fillRect/>
          </a:stretch>
        </p:blipFill>
        <p:spPr>
          <a:xfrm>
            <a:off x="4038600" y="4648200"/>
            <a:ext cx="1933736" cy="2019300"/>
          </a:xfrm>
          <a:prstGeom prst="rect">
            <a:avLst/>
          </a:prstGeom>
        </p:spPr>
      </p:pic>
    </p:spTree>
    <p:extLst>
      <p:ext uri="{BB962C8B-B14F-4D97-AF65-F5344CB8AC3E}">
        <p14:creationId xmlns:p14="http://schemas.microsoft.com/office/powerpoint/2010/main" val="175583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Making a Squirrel Nest Box</a:t>
            </a:r>
            <a:endParaRPr lang="en-US" sz="3600" dirty="0">
              <a:solidFill>
                <a:srgbClr val="333333"/>
              </a:solidFill>
            </a:endParaRPr>
          </a:p>
        </p:txBody>
      </p:sp>
      <p:sp>
        <p:nvSpPr>
          <p:cNvPr id="3" name="Content Placeholder 2"/>
          <p:cNvSpPr>
            <a:spLocks noGrp="1"/>
          </p:cNvSpPr>
          <p:nvPr>
            <p:ph idx="1"/>
          </p:nvPr>
        </p:nvSpPr>
        <p:spPr>
          <a:xfrm>
            <a:off x="381000" y="1219200"/>
            <a:ext cx="8305800" cy="838200"/>
          </a:xfrm>
        </p:spPr>
        <p:txBody>
          <a:bodyPr/>
          <a:lstStyle/>
          <a:p>
            <a:r>
              <a:rPr lang="en-US" sz="2000" dirty="0" smtClean="0"/>
              <a:t>Click on the following link for </a:t>
            </a:r>
            <a:r>
              <a:rPr lang="en-US" sz="2000" dirty="0" smtClean="0">
                <a:hlinkClick r:id="rId2"/>
              </a:rPr>
              <a:t>Gray and Fox Squirrels Nest Box Plans</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8800"/>
            <a:ext cx="5715000" cy="3429000"/>
          </a:xfrm>
          <a:prstGeom prst="rect">
            <a:avLst/>
          </a:prstGeom>
        </p:spPr>
      </p:pic>
    </p:spTree>
    <p:extLst>
      <p:ext uri="{BB962C8B-B14F-4D97-AF65-F5344CB8AC3E}">
        <p14:creationId xmlns:p14="http://schemas.microsoft.com/office/powerpoint/2010/main" val="3327935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Making a Raccoon Nest Box</a:t>
            </a:r>
            <a:endParaRPr lang="en-US" sz="3600" dirty="0">
              <a:solidFill>
                <a:srgbClr val="333333"/>
              </a:solidFill>
            </a:endParaRPr>
          </a:p>
        </p:txBody>
      </p:sp>
      <p:sp>
        <p:nvSpPr>
          <p:cNvPr id="3" name="Content Placeholder 2"/>
          <p:cNvSpPr>
            <a:spLocks noGrp="1"/>
          </p:cNvSpPr>
          <p:nvPr>
            <p:ph idx="1"/>
          </p:nvPr>
        </p:nvSpPr>
        <p:spPr>
          <a:xfrm>
            <a:off x="457200" y="1143000"/>
            <a:ext cx="7991475" cy="743782"/>
          </a:xfrm>
        </p:spPr>
        <p:txBody>
          <a:bodyPr/>
          <a:lstStyle/>
          <a:p>
            <a:r>
              <a:rPr lang="en-US" sz="2000" dirty="0"/>
              <a:t>Click on the following link for </a:t>
            </a:r>
            <a:r>
              <a:rPr lang="en-US" sz="2000" dirty="0" smtClean="0">
                <a:hlinkClick r:id="rId2"/>
              </a:rPr>
              <a:t>Raccoon Nest </a:t>
            </a:r>
            <a:r>
              <a:rPr lang="en-US" sz="2000" dirty="0">
                <a:hlinkClick r:id="rId2"/>
              </a:rPr>
              <a:t>Box Plans</a:t>
            </a:r>
            <a:endParaRPr lang="en-US" sz="2000" dirty="0"/>
          </a:p>
        </p:txBody>
      </p:sp>
      <p:pic>
        <p:nvPicPr>
          <p:cNvPr id="5" name="Picture 4"/>
          <p:cNvPicPr>
            <a:picLocks noChangeAspect="1"/>
          </p:cNvPicPr>
          <p:nvPr/>
        </p:nvPicPr>
        <p:blipFill>
          <a:blip r:embed="rId3"/>
          <a:stretch>
            <a:fillRect/>
          </a:stretch>
        </p:blipFill>
        <p:spPr>
          <a:xfrm>
            <a:off x="2890837" y="1752600"/>
            <a:ext cx="3124200" cy="4818817"/>
          </a:xfrm>
          <a:prstGeom prst="rect">
            <a:avLst/>
          </a:prstGeom>
        </p:spPr>
      </p:pic>
    </p:spTree>
    <p:extLst>
      <p:ext uri="{BB962C8B-B14F-4D97-AF65-F5344CB8AC3E}">
        <p14:creationId xmlns:p14="http://schemas.microsoft.com/office/powerpoint/2010/main" val="13358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990600"/>
            <a:ext cx="7762875" cy="5105400"/>
          </a:xfrm>
        </p:spPr>
        <p:txBody>
          <a:bodyPr/>
          <a:lstStyle/>
          <a:p>
            <a:pPr marL="0" lvl="0" indent="0" eaLnBrk="0" hangingPunct="0">
              <a:spcBef>
                <a:spcPct val="0"/>
              </a:spcBef>
              <a:buNone/>
            </a:pPr>
            <a:endParaRPr lang="en-US" altLang="en-US" sz="1800" dirty="0">
              <a:latin typeface="Arial" panose="020B0604020202020204" pitchFamily="34" charset="0"/>
            </a:endParaRPr>
          </a:p>
          <a:p>
            <a:pPr lvl="0" eaLnBrk="0" hangingPunct="0">
              <a:spcBef>
                <a:spcPct val="0"/>
              </a:spcBef>
              <a:buFont typeface="+mj-lt"/>
              <a:buAutoNum type="arabicPeriod" startAt="3"/>
            </a:pPr>
            <a:r>
              <a:rPr lang="en-US" altLang="en-US" sz="1800" dirty="0" smtClean="0"/>
              <a:t>Do </a:t>
            </a:r>
            <a:r>
              <a:rPr lang="en-US" altLang="en-US" sz="1800" dirty="0"/>
              <a:t>ONE of the following:</a:t>
            </a:r>
          </a:p>
          <a:p>
            <a:pPr marL="800100" lvl="1" indent="-342900" eaLnBrk="0" hangingPunct="0">
              <a:spcBef>
                <a:spcPct val="0"/>
              </a:spcBef>
              <a:buFont typeface="+mj-lt"/>
              <a:buAutoNum type="alphaLcPeriod"/>
            </a:pPr>
            <a:r>
              <a:rPr lang="en-US" altLang="en-US" sz="1800" dirty="0"/>
              <a:t>Spend 3 hours in each of two different kinds of natural habitats or at different elevations. List the different mammal species and individual members that you identified by sight or sign. Tell why all mammals do not live in the same kind of habitat. </a:t>
            </a:r>
          </a:p>
          <a:p>
            <a:pPr marL="800100" lvl="1" indent="-342900" eaLnBrk="0" hangingPunct="0">
              <a:spcBef>
                <a:spcPct val="0"/>
              </a:spcBef>
              <a:buFont typeface="+mj-lt"/>
              <a:buAutoNum type="alphaLcPeriod"/>
            </a:pPr>
            <a:r>
              <a:rPr lang="en-US" altLang="en-US" sz="1800" dirty="0"/>
              <a:t>Spend 3 hours on each of 5 days on at least a 25- acre area (about the size of 3 1/2 football fields). List the mammal species you identified by sight or sign. </a:t>
            </a:r>
          </a:p>
          <a:p>
            <a:pPr marL="800100" lvl="1" indent="-342900" eaLnBrk="0" hangingPunct="0">
              <a:spcBef>
                <a:spcPct val="0"/>
              </a:spcBef>
              <a:buFont typeface="+mj-lt"/>
              <a:buAutoNum type="alphaLcPeriod"/>
            </a:pPr>
            <a:r>
              <a:rPr lang="en-US" altLang="en-US" sz="1800" dirty="0"/>
              <a:t>From study and reading, write a simple life history of one nongame mammal that lives in your area. Tell how this mammal lived before its habitat was affected in any way by humans. Tell how it reproduces, what it eats, and its natural habitat. Describe its dependency upon plants, upon other animals (including humans), and how they depend upon it. Tell how it is helpful or harmful to humankind. </a:t>
            </a:r>
          </a:p>
        </p:txBody>
      </p:sp>
      <p:sp>
        <p:nvSpPr>
          <p:cNvPr id="17412" name="Rectangle 4"/>
          <p:cNvSpPr>
            <a:spLocks noGrp="1" noChangeArrowheads="1"/>
          </p:cNvSpPr>
          <p:nvPr>
            <p:ph type="title"/>
          </p:nvPr>
        </p:nvSpPr>
        <p:spPr>
          <a:xfrm>
            <a:off x="1438275" y="347663"/>
            <a:ext cx="7248525" cy="457200"/>
          </a:xfrm>
        </p:spPr>
        <p:txBody>
          <a:bodyPr/>
          <a:lstStyle/>
          <a:p>
            <a:r>
              <a:rPr lang="en-US" altLang="en-US" sz="3800" dirty="0" smtClean="0">
                <a:solidFill>
                  <a:srgbClr val="333333"/>
                </a:solidFill>
              </a:rPr>
              <a:t>Mammal Study Requirements</a:t>
            </a:r>
            <a:endParaRPr lang="ru-RU" altLang="en-US" sz="3800" dirty="0">
              <a:solidFill>
                <a:srgbClr val="333333"/>
              </a:solidFill>
            </a:endParaRPr>
          </a:p>
        </p:txBody>
      </p:sp>
      <p:sp>
        <p:nvSpPr>
          <p:cNvPr id="3"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9727"/>
            <a:ext cx="914400" cy="933450"/>
          </a:xfrm>
          <a:prstGeom prst="rect">
            <a:avLst/>
          </a:prstGeom>
        </p:spPr>
      </p:pic>
    </p:spTree>
    <p:extLst>
      <p:ext uri="{BB962C8B-B14F-4D97-AF65-F5344CB8AC3E}">
        <p14:creationId xmlns:p14="http://schemas.microsoft.com/office/powerpoint/2010/main" val="2607346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990600"/>
            <a:ext cx="7762875" cy="4953000"/>
          </a:xfrm>
        </p:spPr>
        <p:txBody>
          <a:bodyPr/>
          <a:lstStyle/>
          <a:p>
            <a:pPr marL="0" lvl="0" indent="0" eaLnBrk="0" hangingPunct="0">
              <a:spcBef>
                <a:spcPct val="0"/>
              </a:spcBef>
              <a:buNone/>
            </a:pPr>
            <a:endParaRPr lang="en-US" altLang="en-US" sz="1800" dirty="0">
              <a:latin typeface="Arial" panose="020B0604020202020204" pitchFamily="34" charset="0"/>
            </a:endParaRPr>
          </a:p>
          <a:p>
            <a:pPr lvl="0" eaLnBrk="0" hangingPunct="0">
              <a:spcBef>
                <a:spcPct val="0"/>
              </a:spcBef>
              <a:buFont typeface="+mj-lt"/>
              <a:buAutoNum type="arabicPeriod" startAt="4"/>
            </a:pPr>
            <a:r>
              <a:rPr lang="en-US" altLang="en-US" sz="1600" dirty="0" smtClean="0"/>
              <a:t>Do </a:t>
            </a:r>
            <a:r>
              <a:rPr lang="en-US" altLang="en-US" sz="1600" dirty="0"/>
              <a:t>ONE of the following:</a:t>
            </a:r>
          </a:p>
          <a:p>
            <a:pPr marL="800100" lvl="1" indent="-342900" eaLnBrk="0" hangingPunct="0">
              <a:spcBef>
                <a:spcPct val="0"/>
              </a:spcBef>
              <a:buFont typeface="+mj-lt"/>
              <a:buAutoNum type="alphaLcPeriod"/>
            </a:pPr>
            <a:r>
              <a:rPr lang="en-US" altLang="en-US" sz="1600" dirty="0" smtClean="0"/>
              <a:t>Under </a:t>
            </a:r>
            <a:r>
              <a:rPr lang="en-US" altLang="en-US" sz="1600" dirty="0"/>
              <a:t>the guidance of a nature center or natural history museum, make two study skins of rats or mice. Tell the uses of study skins and mounted specimens respectively. </a:t>
            </a:r>
          </a:p>
          <a:p>
            <a:pPr marL="800100" lvl="1" indent="-342900" eaLnBrk="0" hangingPunct="0">
              <a:spcBef>
                <a:spcPct val="0"/>
              </a:spcBef>
              <a:buFont typeface="+mj-lt"/>
              <a:buAutoNum type="alphaLcPeriod"/>
            </a:pPr>
            <a:r>
              <a:rPr lang="en-US" altLang="en-US" sz="1600" dirty="0"/>
              <a:t>Take good pictures of two kinds of mammals in the wild. Record the date(s), time of day, weather conditions, approximate distance from the animal, habitat conditions, and any other factors you feel may have influenced the animal's activity and behavior. </a:t>
            </a:r>
          </a:p>
          <a:p>
            <a:pPr marL="800100" lvl="1" indent="-342900" eaLnBrk="0" hangingPunct="0">
              <a:spcBef>
                <a:spcPct val="0"/>
              </a:spcBef>
              <a:buFont typeface="+mj-lt"/>
              <a:buAutoNum type="alphaLcPeriod"/>
            </a:pPr>
            <a:r>
              <a:rPr lang="en-US" altLang="en-US" sz="1600" dirty="0"/>
              <a:t>Write a life history of a native game mammal that lives in your area, covering the points outlined in requirement 3c. List sources for this information. </a:t>
            </a:r>
          </a:p>
          <a:p>
            <a:pPr marL="800100" lvl="1" indent="-342900" eaLnBrk="0" hangingPunct="0">
              <a:spcBef>
                <a:spcPct val="0"/>
              </a:spcBef>
              <a:buFont typeface="+mj-lt"/>
              <a:buAutoNum type="alphaLcPeriod"/>
            </a:pPr>
            <a:r>
              <a:rPr lang="en-US" altLang="en-US" sz="1600" dirty="0"/>
              <a:t>Make and bait a tracking pit. Report what mammals and other animals came to the bait. </a:t>
            </a:r>
          </a:p>
          <a:p>
            <a:pPr marL="800100" lvl="1" indent="-342900" eaLnBrk="0" hangingPunct="0">
              <a:spcBef>
                <a:spcPct val="0"/>
              </a:spcBef>
              <a:buFont typeface="+mj-lt"/>
              <a:buAutoNum type="alphaLcPeriod"/>
            </a:pPr>
            <a:r>
              <a:rPr lang="en-US" altLang="en-US" sz="1600" dirty="0"/>
              <a:t>Visit a natural history museum. Report on how specimens are prepared and cataloged. Explain the purposes of museums. </a:t>
            </a:r>
          </a:p>
          <a:p>
            <a:pPr marL="800100" lvl="1" indent="-342900" eaLnBrk="0" hangingPunct="0">
              <a:spcBef>
                <a:spcPct val="0"/>
              </a:spcBef>
              <a:buFont typeface="+mj-lt"/>
              <a:buAutoNum type="alphaLcPeriod"/>
            </a:pPr>
            <a:r>
              <a:rPr lang="en-US" altLang="en-US" sz="1600" dirty="0"/>
              <a:t>Write a report of 500 words on a book about a mammal species. </a:t>
            </a:r>
          </a:p>
          <a:p>
            <a:pPr marL="800100" lvl="1" indent="-342900" eaLnBrk="0" hangingPunct="0">
              <a:spcBef>
                <a:spcPct val="0"/>
              </a:spcBef>
              <a:buFont typeface="+mj-lt"/>
              <a:buAutoNum type="alphaLcPeriod"/>
            </a:pPr>
            <a:r>
              <a:rPr lang="en-US" altLang="en-US" sz="1600" dirty="0"/>
              <a:t>Trace two possible food chains of carnivorous mammals from soil through four stages to the mammal. </a:t>
            </a:r>
          </a:p>
        </p:txBody>
      </p:sp>
      <p:sp>
        <p:nvSpPr>
          <p:cNvPr id="17412" name="Rectangle 4"/>
          <p:cNvSpPr>
            <a:spLocks noGrp="1" noChangeArrowheads="1"/>
          </p:cNvSpPr>
          <p:nvPr>
            <p:ph type="title"/>
          </p:nvPr>
        </p:nvSpPr>
        <p:spPr>
          <a:xfrm>
            <a:off x="1438275" y="347663"/>
            <a:ext cx="7248525" cy="457200"/>
          </a:xfrm>
        </p:spPr>
        <p:txBody>
          <a:bodyPr/>
          <a:lstStyle/>
          <a:p>
            <a:r>
              <a:rPr lang="en-US" altLang="en-US" sz="3800" dirty="0" smtClean="0">
                <a:solidFill>
                  <a:srgbClr val="333333"/>
                </a:solidFill>
              </a:rPr>
              <a:t>Mammal Study Requirements</a:t>
            </a:r>
            <a:endParaRPr lang="ru-RU" altLang="en-US" sz="3800" dirty="0">
              <a:solidFill>
                <a:srgbClr val="333333"/>
              </a:solidFill>
            </a:endParaRPr>
          </a:p>
        </p:txBody>
      </p:sp>
      <p:sp>
        <p:nvSpPr>
          <p:cNvPr id="3"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9727"/>
            <a:ext cx="914400" cy="933450"/>
          </a:xfrm>
          <a:prstGeom prst="rect">
            <a:avLst/>
          </a:prstGeom>
        </p:spPr>
      </p:pic>
    </p:spTree>
    <p:extLst>
      <p:ext uri="{BB962C8B-B14F-4D97-AF65-F5344CB8AC3E}">
        <p14:creationId xmlns:p14="http://schemas.microsoft.com/office/powerpoint/2010/main" val="1840056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990600"/>
            <a:ext cx="7762875" cy="3810000"/>
          </a:xfrm>
        </p:spPr>
        <p:txBody>
          <a:bodyPr/>
          <a:lstStyle/>
          <a:p>
            <a:pPr marL="0" lvl="0" indent="0" eaLnBrk="0" hangingPunct="0">
              <a:spcBef>
                <a:spcPct val="0"/>
              </a:spcBef>
              <a:buNone/>
            </a:pPr>
            <a:endParaRPr lang="en-US" altLang="en-US" sz="1800" dirty="0">
              <a:latin typeface="Arial" panose="020B0604020202020204" pitchFamily="34" charset="0"/>
            </a:endParaRPr>
          </a:p>
          <a:p>
            <a:pPr lvl="0" eaLnBrk="0" hangingPunct="0">
              <a:spcBef>
                <a:spcPct val="0"/>
              </a:spcBef>
              <a:buFont typeface="+mj-lt"/>
              <a:buAutoNum type="arabicPeriod" startAt="5"/>
            </a:pPr>
            <a:r>
              <a:rPr lang="en-US" altLang="en-US" sz="1800" dirty="0" smtClean="0"/>
              <a:t>Working </a:t>
            </a:r>
            <a:r>
              <a:rPr lang="en-US" altLang="en-US" sz="1800" dirty="0"/>
              <a:t>with your counselor, select and carry out one project that will influence the numbers of one or more mammals. </a:t>
            </a:r>
          </a:p>
          <a:p>
            <a:pPr marL="228600" lvl="0" indent="-228600" eaLnBrk="0" hangingPunct="0">
              <a:spcBef>
                <a:spcPct val="0"/>
              </a:spcBef>
              <a:buFont typeface="+mj-lt"/>
              <a:buAutoNum type="arabicPeriod" startAt="5"/>
            </a:pPr>
            <a:endParaRPr lang="en-US" altLang="en-US" sz="1200" dirty="0">
              <a:latin typeface="Arial" panose="020B0604020202020204" pitchFamily="34" charset="0"/>
            </a:endParaRPr>
          </a:p>
        </p:txBody>
      </p:sp>
      <p:sp>
        <p:nvSpPr>
          <p:cNvPr id="17412" name="Rectangle 4"/>
          <p:cNvSpPr>
            <a:spLocks noGrp="1" noChangeArrowheads="1"/>
          </p:cNvSpPr>
          <p:nvPr>
            <p:ph type="title"/>
          </p:nvPr>
        </p:nvSpPr>
        <p:spPr>
          <a:xfrm>
            <a:off x="1438275" y="347663"/>
            <a:ext cx="7248525" cy="457200"/>
          </a:xfrm>
        </p:spPr>
        <p:txBody>
          <a:bodyPr/>
          <a:lstStyle/>
          <a:p>
            <a:r>
              <a:rPr lang="en-US" altLang="en-US" sz="3800" dirty="0" smtClean="0">
                <a:solidFill>
                  <a:srgbClr val="333333"/>
                </a:solidFill>
              </a:rPr>
              <a:t>Mammal Study Requirements</a:t>
            </a:r>
            <a:endParaRPr lang="ru-RU" altLang="en-US" sz="3800" dirty="0">
              <a:solidFill>
                <a:srgbClr val="333333"/>
              </a:solidFill>
            </a:endParaRPr>
          </a:p>
        </p:txBody>
      </p:sp>
      <p:sp>
        <p:nvSpPr>
          <p:cNvPr id="3"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9727"/>
            <a:ext cx="914400" cy="933450"/>
          </a:xfrm>
          <a:prstGeom prst="rect">
            <a:avLst/>
          </a:prstGeom>
        </p:spPr>
      </p:pic>
    </p:spTree>
    <p:extLst>
      <p:ext uri="{BB962C8B-B14F-4D97-AF65-F5344CB8AC3E}">
        <p14:creationId xmlns:p14="http://schemas.microsoft.com/office/powerpoint/2010/main" val="2686276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533400"/>
            <a:ext cx="6934200" cy="715963"/>
          </a:xfrm>
        </p:spPr>
        <p:txBody>
          <a:bodyPr/>
          <a:lstStyle/>
          <a:p>
            <a:r>
              <a:rPr lang="en-US" altLang="en-US" sz="4000" dirty="0" smtClean="0">
                <a:solidFill>
                  <a:srgbClr val="333333"/>
                </a:solidFill>
              </a:rPr>
              <a:t>Requirement 1</a:t>
            </a:r>
            <a:endParaRPr lang="en-US" altLang="en-US" sz="4000" dirty="0">
              <a:solidFill>
                <a:srgbClr val="333333"/>
              </a:solidFill>
            </a:endParaRPr>
          </a:p>
        </p:txBody>
      </p:sp>
      <p:sp>
        <p:nvSpPr>
          <p:cNvPr id="60419" name="Rectangle 3"/>
          <p:cNvSpPr>
            <a:spLocks noGrp="1" noChangeArrowheads="1"/>
          </p:cNvSpPr>
          <p:nvPr>
            <p:ph type="body" idx="1"/>
          </p:nvPr>
        </p:nvSpPr>
        <p:spPr>
          <a:xfrm>
            <a:off x="2038350" y="1524000"/>
            <a:ext cx="6648450" cy="4657725"/>
          </a:xfrm>
        </p:spPr>
        <p:txBody>
          <a:bodyPr/>
          <a:lstStyle/>
          <a:p>
            <a:pPr marL="0" lvl="0" indent="0" eaLnBrk="0" hangingPunct="0">
              <a:spcBef>
                <a:spcPct val="0"/>
              </a:spcBef>
              <a:buNone/>
            </a:pPr>
            <a:r>
              <a:rPr lang="en-US" altLang="en-US" sz="1600" dirty="0">
                <a:solidFill>
                  <a:srgbClr val="333333"/>
                </a:solidFill>
              </a:rPr>
              <a:t>Explain the meaning of "animal," "invertebrate," "vertebrate," and "mammal." Name three characteristic that distinguish mammals from all other animals. </a:t>
            </a:r>
          </a:p>
          <a:p>
            <a:pPr>
              <a:lnSpc>
                <a:spcPct val="80000"/>
              </a:lnSpc>
            </a:pPr>
            <a:endParaRPr lang="en-US" altLang="en-US" sz="1600" dirty="0">
              <a:solidFill>
                <a:srgbClr val="333333"/>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424656"/>
            <a:ext cx="914400" cy="9334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2300" y="2590800"/>
            <a:ext cx="4572000" cy="3429000"/>
          </a:xfrm>
          <a:prstGeom prst="rect">
            <a:avLst/>
          </a:prstGeom>
        </p:spPr>
      </p:pic>
    </p:spTree>
    <p:extLst>
      <p:ext uri="{BB962C8B-B14F-4D97-AF65-F5344CB8AC3E}">
        <p14:creationId xmlns:p14="http://schemas.microsoft.com/office/powerpoint/2010/main" val="99424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248525" cy="609600"/>
          </a:xfrm>
        </p:spPr>
        <p:txBody>
          <a:bodyPr/>
          <a:lstStyle/>
          <a:p>
            <a:r>
              <a:rPr lang="en-US" sz="3600" dirty="0" smtClean="0">
                <a:solidFill>
                  <a:srgbClr val="333333"/>
                </a:solidFill>
              </a:rPr>
              <a:t>What are Animals?</a:t>
            </a:r>
            <a:endParaRPr lang="en-US" sz="3600" dirty="0">
              <a:solidFill>
                <a:srgbClr val="333333"/>
              </a:solidFill>
            </a:endParaRPr>
          </a:p>
        </p:txBody>
      </p:sp>
      <p:sp>
        <p:nvSpPr>
          <p:cNvPr id="3" name="Content Placeholder 2"/>
          <p:cNvSpPr>
            <a:spLocks noGrp="1"/>
          </p:cNvSpPr>
          <p:nvPr>
            <p:ph idx="1"/>
          </p:nvPr>
        </p:nvSpPr>
        <p:spPr>
          <a:xfrm>
            <a:off x="152400" y="1066800"/>
            <a:ext cx="4419600" cy="5715000"/>
          </a:xfrm>
        </p:spPr>
        <p:txBody>
          <a:bodyPr/>
          <a:lstStyle/>
          <a:p>
            <a:r>
              <a:rPr lang="en-US" sz="2000" dirty="0" smtClean="0"/>
              <a:t>Animals </a:t>
            </a:r>
            <a:r>
              <a:rPr lang="en-US" sz="2000" dirty="0"/>
              <a:t>are multicellular, eukaryotic organisms in the biological kingdom Animalia. </a:t>
            </a:r>
            <a:endParaRPr lang="en-US" sz="2000" dirty="0" smtClean="0"/>
          </a:p>
          <a:p>
            <a:r>
              <a:rPr lang="en-US" sz="2000" dirty="0" smtClean="0"/>
              <a:t>With </a:t>
            </a:r>
            <a:r>
              <a:rPr lang="en-US" sz="2000" dirty="0"/>
              <a:t>few exceptions, animals consume organic material, breathe oxygen, are able to move, </a:t>
            </a:r>
            <a:r>
              <a:rPr lang="en-US" sz="2000" dirty="0" smtClean="0"/>
              <a:t>and can </a:t>
            </a:r>
            <a:r>
              <a:rPr lang="en-US" sz="2000" dirty="0"/>
              <a:t>reproduce </a:t>
            </a:r>
            <a:r>
              <a:rPr lang="en-US" sz="2000" dirty="0" smtClean="0"/>
              <a:t>sexually. </a:t>
            </a:r>
          </a:p>
          <a:p>
            <a:r>
              <a:rPr lang="en-US" sz="2000" dirty="0" smtClean="0"/>
              <a:t>Over </a:t>
            </a:r>
            <a:r>
              <a:rPr lang="en-US" sz="2000" dirty="0"/>
              <a:t>1.5 million living animal species have been described—of which around 1 million are insects—but it has been estimated there are over 7 million animal species in total.</a:t>
            </a:r>
          </a:p>
        </p:txBody>
      </p:sp>
      <p:pic>
        <p:nvPicPr>
          <p:cNvPr id="5" name="Picture 4"/>
          <p:cNvPicPr>
            <a:picLocks noChangeAspect="1"/>
          </p:cNvPicPr>
          <p:nvPr/>
        </p:nvPicPr>
        <p:blipFill>
          <a:blip r:embed="rId2"/>
          <a:stretch>
            <a:fillRect/>
          </a:stretch>
        </p:blipFill>
        <p:spPr>
          <a:xfrm>
            <a:off x="4648200" y="1095375"/>
            <a:ext cx="4313936" cy="3352800"/>
          </a:xfrm>
          <a:prstGeom prst="rect">
            <a:avLst/>
          </a:prstGeom>
        </p:spPr>
      </p:pic>
    </p:spTree>
    <p:extLst>
      <p:ext uri="{BB962C8B-B14F-4D97-AF65-F5344CB8AC3E}">
        <p14:creationId xmlns:p14="http://schemas.microsoft.com/office/powerpoint/2010/main" val="64475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248525" cy="609600"/>
          </a:xfrm>
        </p:spPr>
        <p:txBody>
          <a:bodyPr/>
          <a:lstStyle/>
          <a:p>
            <a:r>
              <a:rPr lang="en-US" sz="3600" dirty="0" smtClean="0">
                <a:solidFill>
                  <a:srgbClr val="333333"/>
                </a:solidFill>
              </a:rPr>
              <a:t>What are Invertebrates?</a:t>
            </a:r>
            <a:endParaRPr lang="en-US" sz="3600" dirty="0">
              <a:solidFill>
                <a:srgbClr val="333333"/>
              </a:solidFill>
            </a:endParaRPr>
          </a:p>
        </p:txBody>
      </p:sp>
      <p:sp>
        <p:nvSpPr>
          <p:cNvPr id="3" name="Content Placeholder 2"/>
          <p:cNvSpPr>
            <a:spLocks noGrp="1"/>
          </p:cNvSpPr>
          <p:nvPr>
            <p:ph idx="1"/>
          </p:nvPr>
        </p:nvSpPr>
        <p:spPr>
          <a:xfrm>
            <a:off x="304801" y="1143000"/>
            <a:ext cx="8610600" cy="1219200"/>
          </a:xfrm>
        </p:spPr>
        <p:txBody>
          <a:bodyPr/>
          <a:lstStyle/>
          <a:p>
            <a:r>
              <a:rPr lang="en-US" sz="2000" dirty="0" smtClean="0"/>
              <a:t>Invertebrates are </a:t>
            </a:r>
            <a:r>
              <a:rPr lang="en-US" sz="2000" dirty="0"/>
              <a:t>any </a:t>
            </a:r>
            <a:r>
              <a:rPr lang="en-US" sz="2000" dirty="0" smtClean="0"/>
              <a:t>animals </a:t>
            </a:r>
            <a:r>
              <a:rPr lang="en-US" sz="2000" dirty="0"/>
              <a:t>that </a:t>
            </a:r>
            <a:r>
              <a:rPr lang="en-US" sz="2000" dirty="0" smtClean="0"/>
              <a:t>lack </a:t>
            </a:r>
            <a:r>
              <a:rPr lang="en-US" sz="2000" dirty="0"/>
              <a:t>a vertebral </a:t>
            </a:r>
            <a:r>
              <a:rPr lang="en-US" sz="2000" dirty="0" smtClean="0"/>
              <a:t>column </a:t>
            </a:r>
            <a:r>
              <a:rPr lang="en-US" sz="2000" dirty="0"/>
              <a:t>or </a:t>
            </a:r>
            <a:r>
              <a:rPr lang="en-US" sz="2000" dirty="0" smtClean="0"/>
              <a:t>backbone.</a:t>
            </a:r>
            <a:endParaRPr lang="en-US" sz="2000" dirty="0"/>
          </a:p>
        </p:txBody>
      </p:sp>
      <p:pic>
        <p:nvPicPr>
          <p:cNvPr id="5" name="Picture 4"/>
          <p:cNvPicPr>
            <a:picLocks noChangeAspect="1"/>
          </p:cNvPicPr>
          <p:nvPr/>
        </p:nvPicPr>
        <p:blipFill>
          <a:blip r:embed="rId2"/>
          <a:stretch>
            <a:fillRect/>
          </a:stretch>
        </p:blipFill>
        <p:spPr>
          <a:xfrm>
            <a:off x="1752600" y="1752600"/>
            <a:ext cx="5524500" cy="4010025"/>
          </a:xfrm>
          <a:prstGeom prst="rect">
            <a:avLst/>
          </a:prstGeom>
        </p:spPr>
      </p:pic>
    </p:spTree>
    <p:extLst>
      <p:ext uri="{BB962C8B-B14F-4D97-AF65-F5344CB8AC3E}">
        <p14:creationId xmlns:p14="http://schemas.microsoft.com/office/powerpoint/2010/main" val="111318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590550"/>
          </a:xfrm>
        </p:spPr>
        <p:txBody>
          <a:bodyPr/>
          <a:lstStyle/>
          <a:p>
            <a:r>
              <a:rPr lang="en-US" sz="3600" dirty="0" smtClean="0">
                <a:solidFill>
                  <a:srgbClr val="333333"/>
                </a:solidFill>
              </a:rPr>
              <a:t>What are Vertebrates?</a:t>
            </a:r>
            <a:endParaRPr lang="en-US" sz="3600" dirty="0">
              <a:solidFill>
                <a:srgbClr val="333333"/>
              </a:solidFill>
            </a:endParaRPr>
          </a:p>
        </p:txBody>
      </p:sp>
      <p:sp>
        <p:nvSpPr>
          <p:cNvPr id="3" name="Content Placeholder 2"/>
          <p:cNvSpPr>
            <a:spLocks noGrp="1"/>
          </p:cNvSpPr>
          <p:nvPr>
            <p:ph idx="1"/>
          </p:nvPr>
        </p:nvSpPr>
        <p:spPr>
          <a:xfrm>
            <a:off x="914400" y="4800600"/>
            <a:ext cx="5581650" cy="1785313"/>
          </a:xfrm>
        </p:spPr>
        <p:txBody>
          <a:bodyPr/>
          <a:lstStyle/>
          <a:p>
            <a:r>
              <a:rPr lang="en-US" sz="2000" dirty="0"/>
              <a:t>Vertebrates are animals that have a backbone or spinal column, also called vertebrae. </a:t>
            </a:r>
            <a:endParaRPr lang="en-US" sz="2000" dirty="0" smtClean="0"/>
          </a:p>
          <a:p>
            <a:r>
              <a:rPr lang="en-US" sz="2000" dirty="0" smtClean="0"/>
              <a:t>These </a:t>
            </a:r>
            <a:r>
              <a:rPr lang="en-US" sz="2000" dirty="0"/>
              <a:t>animals include fish, birds, mammals, amphibians, and reptiles. </a:t>
            </a:r>
            <a:br>
              <a:rPr lang="en-US" sz="2000" dirty="0"/>
            </a:br>
            <a:r>
              <a:rPr lang="en-US" sz="2000" dirty="0"/>
              <a:t/>
            </a:r>
            <a:br>
              <a:rPr lang="en-US" sz="2000" dirty="0"/>
            </a:br>
            <a:endParaRPr lang="en-US" sz="2000" dirty="0"/>
          </a:p>
        </p:txBody>
      </p:sp>
      <p:pic>
        <p:nvPicPr>
          <p:cNvPr id="4" name="Picture 3"/>
          <p:cNvPicPr>
            <a:picLocks noChangeAspect="1"/>
          </p:cNvPicPr>
          <p:nvPr/>
        </p:nvPicPr>
        <p:blipFill>
          <a:blip r:embed="rId2"/>
          <a:stretch>
            <a:fillRect/>
          </a:stretch>
        </p:blipFill>
        <p:spPr>
          <a:xfrm>
            <a:off x="914400" y="1066800"/>
            <a:ext cx="7344595" cy="3656221"/>
          </a:xfrm>
          <a:prstGeom prst="rect">
            <a:avLst/>
          </a:prstGeom>
        </p:spPr>
      </p:pic>
    </p:spTree>
    <p:extLst>
      <p:ext uri="{BB962C8B-B14F-4D97-AF65-F5344CB8AC3E}">
        <p14:creationId xmlns:p14="http://schemas.microsoft.com/office/powerpoint/2010/main" val="701967711"/>
      </p:ext>
    </p:extLst>
  </p:cSld>
  <p:clrMapOvr>
    <a:masterClrMapping/>
  </p:clrMapOvr>
</p:sld>
</file>

<file path=ppt/theme/theme1.xml><?xml version="1.0" encoding="utf-8"?>
<a:theme xmlns:a="http://schemas.openxmlformats.org/drawingml/2006/main" name="powerpoint-template-24">
  <a:themeElements>
    <a:clrScheme name="">
      <a:dk1>
        <a:srgbClr val="FFFFFF"/>
      </a:dk1>
      <a:lt1>
        <a:srgbClr val="FFFFFF"/>
      </a:lt1>
      <a:dk2>
        <a:srgbClr val="FFFFFF"/>
      </a:dk2>
      <a:lt2>
        <a:srgbClr val="255D3F"/>
      </a:lt2>
      <a:accent1>
        <a:srgbClr val="488A67"/>
      </a:accent1>
      <a:accent2>
        <a:srgbClr val="7FAF96"/>
      </a:accent2>
      <a:accent3>
        <a:srgbClr val="FFFFFF"/>
      </a:accent3>
      <a:accent4>
        <a:srgbClr val="DADADA"/>
      </a:accent4>
      <a:accent5>
        <a:srgbClr val="B1C4B8"/>
      </a:accent5>
      <a:accent6>
        <a:srgbClr val="729E87"/>
      </a:accent6>
      <a:hlink>
        <a:srgbClr val="95C3D3"/>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C90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A21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BDD00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3E73A8"/>
        </a:lt2>
        <a:accent1>
          <a:srgbClr val="5D8BC3"/>
        </a:accent1>
        <a:accent2>
          <a:srgbClr val="D294CC"/>
        </a:accent2>
        <a:accent3>
          <a:srgbClr val="FFFFFF"/>
        </a:accent3>
        <a:accent4>
          <a:srgbClr val="404040"/>
        </a:accent4>
        <a:accent5>
          <a:srgbClr val="B6C4DE"/>
        </a:accent5>
        <a:accent6>
          <a:srgbClr val="BE86B9"/>
        </a:accent6>
        <a:hlink>
          <a:srgbClr val="61A3E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3E73A8"/>
        </a:lt2>
        <a:accent1>
          <a:srgbClr val="3A71B4"/>
        </a:accent1>
        <a:accent2>
          <a:srgbClr val="D294CC"/>
        </a:accent2>
        <a:accent3>
          <a:srgbClr val="FFFFFF"/>
        </a:accent3>
        <a:accent4>
          <a:srgbClr val="404040"/>
        </a:accent4>
        <a:accent5>
          <a:srgbClr val="AEBBD6"/>
        </a:accent5>
        <a:accent6>
          <a:srgbClr val="BE86B9"/>
        </a:accent6>
        <a:hlink>
          <a:srgbClr val="61A3E8"/>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189</TotalTime>
  <Words>1798</Words>
  <Application>Microsoft Office PowerPoint</Application>
  <PresentationFormat>On-screen Show (4:3)</PresentationFormat>
  <Paragraphs>127</Paragraphs>
  <Slides>28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Microsoft Sans Serif</vt:lpstr>
      <vt:lpstr>Wingdings</vt:lpstr>
      <vt:lpstr>powerpoint-template-24</vt:lpstr>
      <vt:lpstr>Mammal Study Merit Badge</vt:lpstr>
      <vt:lpstr>Mammal Study Requirements</vt:lpstr>
      <vt:lpstr>Mammal Study Requirements</vt:lpstr>
      <vt:lpstr>Mammal Study Requirements</vt:lpstr>
      <vt:lpstr>Mammal Study Requirements</vt:lpstr>
      <vt:lpstr>Requirement 1</vt:lpstr>
      <vt:lpstr>What are Animals?</vt:lpstr>
      <vt:lpstr>What are Invertebrates?</vt:lpstr>
      <vt:lpstr>What are Vertebrates?</vt:lpstr>
      <vt:lpstr>What are Mammals?</vt:lpstr>
      <vt:lpstr>Requirement 2</vt:lpstr>
      <vt:lpstr>Classification of Organisms</vt:lpstr>
      <vt:lpstr>Classification of Mammals</vt:lpstr>
      <vt:lpstr>Classification of Dogs</vt:lpstr>
      <vt:lpstr>Classification of Polar Bears</vt:lpstr>
      <vt:lpstr>Classification of Humans</vt:lpstr>
      <vt:lpstr>Requirement 3</vt:lpstr>
      <vt:lpstr>Requirement 3c</vt:lpstr>
      <vt:lpstr>Requirement 4</vt:lpstr>
      <vt:lpstr>Requirement 4c</vt:lpstr>
      <vt:lpstr>Requirement 5</vt:lpstr>
      <vt:lpstr>Managing Mammals</vt:lpstr>
      <vt:lpstr>Making a Bat House</vt:lpstr>
      <vt:lpstr>Making a Bat House</vt:lpstr>
      <vt:lpstr>Making a Bat House</vt:lpstr>
      <vt:lpstr>Making a Bat House</vt:lpstr>
      <vt:lpstr>Making a Squirrel Nest Box</vt:lpstr>
      <vt:lpstr>Making a Raccoon Nest Box</vt:lpstr>
    </vt:vector>
  </TitlesOfParts>
  <Company>Templates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Terry McKibben</dc:creator>
  <cp:lastModifiedBy>Terry McKibben</cp:lastModifiedBy>
  <cp:revision>23</cp:revision>
  <dcterms:created xsi:type="dcterms:W3CDTF">2020-05-25T11:14:48Z</dcterms:created>
  <dcterms:modified xsi:type="dcterms:W3CDTF">2021-09-24T00:54:33Z</dcterms:modified>
</cp:coreProperties>
</file>